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69" r:id="rId3"/>
    <p:sldId id="257" r:id="rId4"/>
    <p:sldId id="312" r:id="rId5"/>
    <p:sldId id="287" r:id="rId6"/>
    <p:sldId id="325" r:id="rId7"/>
    <p:sldId id="326" r:id="rId8"/>
    <p:sldId id="313" r:id="rId9"/>
    <p:sldId id="321" r:id="rId10"/>
    <p:sldId id="306" r:id="rId11"/>
    <p:sldId id="322" r:id="rId12"/>
    <p:sldId id="315" r:id="rId13"/>
    <p:sldId id="316" r:id="rId14"/>
    <p:sldId id="319" r:id="rId15"/>
    <p:sldId id="324" r:id="rId16"/>
    <p:sldId id="308" r:id="rId17"/>
    <p:sldId id="323" r:id="rId18"/>
    <p:sldId id="309" r:id="rId1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0" autoAdjust="0"/>
    <p:restoredTop sz="95441" autoAdjust="0"/>
  </p:normalViewPr>
  <p:slideViewPr>
    <p:cSldViewPr snapToGrid="0" snapToObjects="1">
      <p:cViewPr varScale="1">
        <p:scale>
          <a:sx n="116" d="100"/>
          <a:sy n="116" d="100"/>
        </p:scale>
        <p:origin x="1568" y="184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12" Type="http://schemas.openxmlformats.org/officeDocument/2006/relationships/slide" Target="slides/slide1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6.xml"/><Relationship Id="rId5" Type="http://schemas.openxmlformats.org/officeDocument/2006/relationships/slide" Target="slides/slide5.xml"/><Relationship Id="rId10" Type="http://schemas.openxmlformats.org/officeDocument/2006/relationships/slide" Target="slides/slide15.xml"/><Relationship Id="rId4" Type="http://schemas.openxmlformats.org/officeDocument/2006/relationships/slide" Target="slides/slide4.xml"/><Relationship Id="rId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FCDE43-8EBA-4A3E-82AB-25EA93678B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92D51F-EF1D-478A-BDB5-FE2D7676C3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22EA59-5DEB-364B-92B0-1CC4CD4F80A3}" type="datetimeFigureOut">
              <a:rPr lang="en-US"/>
              <a:pPr>
                <a:defRPr/>
              </a:pPr>
              <a:t>9/5/19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213DA-D6F8-4B9F-8D00-5641D492D1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9428F-BD9A-4E51-A531-F2C79F6DF2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2086A77-E60C-0F45-A8A6-949DF053C55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0BF796-779C-41EC-A9FD-819DCBD60E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2B5B61-F537-43FD-8ACF-6AC1B5A42BE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6C1B45-DB1D-4C42-8DE1-F601CEBA1110}" type="datetimeFigureOut">
              <a:rPr lang="en-US"/>
              <a:pPr>
                <a:defRPr/>
              </a:pPr>
              <a:t>9/5/19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3777F15-084C-4F6D-B565-0AFA784967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A3023B8-1B07-4F26-B977-69E054D0AC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9397A-57DE-4952-BCBD-D3967320299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7D680B-8D28-4632-A14E-88585000EA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F9F1F9B-8698-1D4B-B0A6-38527FB68E4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452F46FA-B4D0-D741-BD85-CC80BD0FBB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CECE9C1F-7156-8B46-8564-76D741E00E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4C96797E-13B4-C244-89DF-71CAB0FAEB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6A016D6-9109-CA43-A831-592BFD5BF4C4}" type="slidenum">
              <a:rPr lang="en-US" altLang="en-US" smtClean="0"/>
              <a:pPr>
                <a:spcBef>
                  <a:spcPct val="0"/>
                </a:spcBef>
              </a:pPr>
              <a:t>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1896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5873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6054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2134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0985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3471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382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522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892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739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7720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6848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0958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6409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3739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CMMN Data </a:t>
            </a:r>
            <a:r>
              <a:rPr lang="en-US" dirty="0" err="1"/>
              <a:t>ExampleCMMN</a:t>
            </a:r>
            <a:r>
              <a:rPr lang="en-US" dirty="0"/>
              <a:t> Data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F1F9B-8698-1D4B-B0A6-38527FB68E4A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0972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op block is a close-up photo of red-white-blue flag pattern. Bottom block is a light blue circle-star pattern. Bottom right is the VA emblem-Excellence logo lock-up.">
            <a:extLst>
              <a:ext uri="{FF2B5EF4-FFF2-40B4-BE49-F238E27FC236}">
                <a16:creationId xmlns:a16="http://schemas.microsoft.com/office/drawing/2014/main" id="{2724EE99-16C5-384A-BBBB-B61A29C8B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3178162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4004454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53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C9A3D66-FBD6-384B-B0A1-86FA010450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619A7-7166-294A-B2B1-C8E998B1E6A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169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189EE45-DB13-644B-A0E2-6D8567BDF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8F85-A06C-F544-BEE1-FA2A4749720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747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199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A747336-BC81-884B-9B3E-07D3111EDB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75B0E-E41F-E84B-A4FB-94792998A0F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327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6BB139-7CEB-BA4B-A559-1114A07591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8BA90-7B4A-5445-AA09-1F1417C9BCA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34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85C6D47-AB5C-D94E-A408-963E325D6B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6908C-4286-AA47-993F-FD1E397DBDE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663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D37304B-C51D-8B48-86B1-3B6EDF976A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EF5F-7750-804D-AAB1-98448A8944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868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13C13E7-86A8-A344-9B9C-1320902809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C87-EFA8-514B-8DA5-E473D78CAE5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743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60468-7ADC-724A-BA85-6911638577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CF45B-8386-EB41-9DDB-5DFC40BF1FA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727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Slide background with light blue circle-star pattern block behind title. Bottom left reads &quot;Veterans Health Administration.&quot;">
            <a:extLst>
              <a:ext uri="{FF2B5EF4-FFF2-40B4-BE49-F238E27FC236}">
                <a16:creationId xmlns:a16="http://schemas.microsoft.com/office/drawing/2014/main" id="{6EE64FC5-4E5A-0B45-8813-6859236E580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97D1904-F0D5-2241-BF4B-BF6E1BB45FE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CDEB7C9-AA98-7A42-8867-2F934491E3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4D301-23BF-4F08-A58E-16CBAB6ED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</a:lstStyle>
          <a:p>
            <a:pPr>
              <a:defRPr/>
            </a:pPr>
            <a:fld id="{AFE1874C-5F15-FC4F-8D20-2BA53E57F9F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41B3-0988-4D93-9523-1A97F81D9C8F}"/>
              </a:ext>
            </a:extLst>
          </p:cNvPr>
          <p:cNvSpPr txBox="1"/>
          <p:nvPr userDrawn="1"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2" r:id="rId2"/>
    <p:sldLayoutId id="2147483800" r:id="rId3"/>
    <p:sldLayoutId id="2147483793" r:id="rId4"/>
    <p:sldLayoutId id="2147483794" r:id="rId5"/>
    <p:sldLayoutId id="2147483795" r:id="rId6"/>
    <p:sldLayoutId id="2147483801" r:id="rId7"/>
    <p:sldLayoutId id="2147483796" r:id="rId8"/>
    <p:sldLayoutId id="2147483797" r:id="rId9"/>
    <p:sldLayoutId id="2147483798" r:id="rId10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Georgia" pitchFamily="18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Georgia" pitchFamily="18" charset="0"/>
          <a:cs typeface="Georgi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Georgia" pitchFamily="18" charset="0"/>
          <a:cs typeface="Georgi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Georgia" pitchFamily="18" charset="0"/>
          <a:cs typeface="Georgi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Georgia" pitchFamily="18" charset="0"/>
          <a:cs typeface="Georgi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Georgia"/>
          <a:ea typeface="Georgia" pitchFamily="18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916F25E4-5AF3-9641-A7D2-1BD798FA6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638" y="2814638"/>
            <a:ext cx="8281987" cy="2058987"/>
          </a:xfrm>
        </p:spPr>
        <p:txBody>
          <a:bodyPr/>
          <a:lstStyle/>
          <a:p>
            <a:pPr algn="ctr" eaLnBrk="1" hangingPunct="1"/>
            <a:r>
              <a:rPr lang="en-US" altLang="en-US" sz="2800" dirty="0">
                <a:latin typeface="Georgia" panose="02040502050405020303" pitchFamily="18" charset="0"/>
                <a:cs typeface="Calibri" panose="020F0502020204030204" pitchFamily="34" charset="0"/>
              </a:rPr>
              <a:t>Proposal for a Situational Data Model &amp; Notation Specification</a:t>
            </a:r>
            <a:br>
              <a:rPr lang="en-US" altLang="en-US" sz="3600" dirty="0">
                <a:solidFill>
                  <a:schemeClr val="accent2"/>
                </a:solidFill>
                <a:latin typeface="Georgia" panose="02040502050405020303" pitchFamily="18" charset="0"/>
                <a:cs typeface="Calibri" panose="020F0502020204030204" pitchFamily="34" charset="0"/>
              </a:rPr>
            </a:br>
            <a:br>
              <a:rPr lang="en-US" altLang="en-US" dirty="0">
                <a:solidFill>
                  <a:schemeClr val="accent2"/>
                </a:solidFill>
                <a:latin typeface="Georgia" panose="02040502050405020303" pitchFamily="18" charset="0"/>
                <a:cs typeface="Calibri" panose="020F0502020204030204" pitchFamily="34" charset="0"/>
              </a:rPr>
            </a:br>
            <a:r>
              <a:rPr lang="en-US" altLang="en-US" dirty="0">
                <a:latin typeface="Georgia" panose="02040502050405020303" pitchFamily="18" charset="0"/>
                <a:cs typeface="Calibri" panose="020F0502020204030204" pitchFamily="34" charset="0"/>
              </a:rPr>
              <a:t>Update for </a:t>
            </a:r>
            <a:r>
              <a:rPr lang="en-US" altLang="en-US">
                <a:latin typeface="Georgia" panose="02040502050405020303" pitchFamily="18" charset="0"/>
                <a:cs typeface="Calibri" panose="020F0502020204030204" pitchFamily="34" charset="0"/>
              </a:rPr>
              <a:t>BMI and </a:t>
            </a:r>
            <a:r>
              <a:rPr lang="en-US" altLang="en-US" dirty="0">
                <a:latin typeface="Georgia" panose="02040502050405020303" pitchFamily="18" charset="0"/>
                <a:cs typeface="Calibri" panose="020F0502020204030204" pitchFamily="34" charset="0"/>
              </a:rPr>
              <a:t>the Healthcare DTF</a:t>
            </a:r>
            <a:endParaRPr lang="en-US" altLang="en-US" sz="1600" dirty="0">
              <a:latin typeface="Georgia" panose="02040502050405020303" pitchFamily="18" charset="0"/>
              <a:cs typeface="Calibri" panose="020F0502020204030204" pitchFamily="34" charset="0"/>
            </a:endParaRPr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58615EC4-5A85-CA45-AC34-B6CA57367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1413" y="5140325"/>
            <a:ext cx="7753350" cy="915988"/>
          </a:xfrm>
        </p:spPr>
        <p:txBody>
          <a:bodyPr/>
          <a:lstStyle/>
          <a:p>
            <a:pPr algn="r" eaLnBrk="1" hangingPunct="1"/>
            <a:r>
              <a:rPr lang="en-US" altLang="en-US">
                <a:cs typeface="Georgia" panose="02040502050405020303" pitchFamily="18" charset="0"/>
              </a:rPr>
              <a:t>Office of Knowledge Based Systems</a:t>
            </a:r>
          </a:p>
          <a:p>
            <a:pPr algn="r" eaLnBrk="1" hangingPunct="1"/>
            <a:r>
              <a:rPr lang="en-US" altLang="en-US">
                <a:cs typeface="Georgia" panose="02040502050405020303" pitchFamily="18" charset="0"/>
              </a:rPr>
              <a:t>Office of Informatics and Information Governance, VHA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21DC89-ED94-4591-A8C0-9339F2904287}"/>
              </a:ext>
            </a:extLst>
          </p:cNvPr>
          <p:cNvSpPr txBox="1"/>
          <p:nvPr/>
        </p:nvSpPr>
        <p:spPr>
          <a:xfrm>
            <a:off x="342900" y="6226175"/>
            <a:ext cx="35734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23 September, 2019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0013-0D39-2144-ABE3-C4BEB816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Review</a:t>
            </a:r>
            <a:r>
              <a:rPr lang="en-US" b="1" baseline="0" dirty="0"/>
              <a:t> of </a:t>
            </a:r>
            <a:r>
              <a:rPr lang="en-US" b="1" dirty="0"/>
              <a:t>SD</a:t>
            </a:r>
            <a:r>
              <a:rPr lang="en-US" b="1" baseline="0" dirty="0"/>
              <a:t>MN Metamodel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CC963-AFCE-C34F-8DA8-017D3608C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Core SDMN elements</a:t>
            </a:r>
          </a:p>
          <a:p>
            <a:r>
              <a:rPr lang="en-US" dirty="0"/>
              <a:t>Situational Data Model Elements</a:t>
            </a:r>
          </a:p>
          <a:p>
            <a:r>
              <a:rPr lang="en-US" dirty="0"/>
              <a:t>ItemDefinition Elements</a:t>
            </a:r>
          </a:p>
          <a:p>
            <a:r>
              <a:rPr lang="en-US" dirty="0"/>
              <a:t>Situational Data Model Metadata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34342-7808-C44F-9A26-A4CC231F68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6352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AC8E9-C292-194F-B756-7998D58A9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Core SDMN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38129-5234-AF44-A37C-3EF989841F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7" name="Content Placeholder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54586CF-2F80-1344-BB87-31B8439837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1572" y="1683550"/>
            <a:ext cx="7160855" cy="5120640"/>
          </a:xfrm>
        </p:spPr>
      </p:pic>
    </p:spTree>
    <p:extLst>
      <p:ext uri="{BB962C8B-B14F-4D97-AF65-F5344CB8AC3E}">
        <p14:creationId xmlns:p14="http://schemas.microsoft.com/office/powerpoint/2010/main" val="41014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AC773-EED4-EE4A-AAD5-555D95CB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Main</a:t>
            </a:r>
            <a:r>
              <a:rPr lang="en-US" b="1" baseline="0" dirty="0"/>
              <a:t> Situational Data Model Elements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EAC84-84AA-9947-A8D0-1CFAD13970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7560AC9-F9CF-E042-BF80-9F232734F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027" y="1712812"/>
            <a:ext cx="7141946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95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A681-C324-0B47-B806-1BFAE6435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Situational Data Item 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25063-E6E8-1B45-BBB3-B9DDFA09B9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7" name="Content Placeholder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DA30BF5-4AD3-E84F-B963-E0F29E13F3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5467" y="1712812"/>
            <a:ext cx="7913066" cy="5120640"/>
          </a:xfrm>
        </p:spPr>
      </p:pic>
    </p:spTree>
    <p:extLst>
      <p:ext uri="{BB962C8B-B14F-4D97-AF65-F5344CB8AC3E}">
        <p14:creationId xmlns:p14="http://schemas.microsoft.com/office/powerpoint/2010/main" val="3544228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A681-C324-0B47-B806-1BFAE6435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Situational Data Metadata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25063-E6E8-1B45-BBB3-B9DDFA09B9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5699F5D-05FE-7148-BBAD-3D15C1C58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228" y="1732702"/>
            <a:ext cx="8853543" cy="5120640"/>
          </a:xfrm>
        </p:spPr>
      </p:pic>
    </p:spTree>
    <p:extLst>
      <p:ext uri="{BB962C8B-B14F-4D97-AF65-F5344CB8AC3E}">
        <p14:creationId xmlns:p14="http://schemas.microsoft.com/office/powerpoint/2010/main" val="2079647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BAD39-1004-FB4E-B78F-3BC9DDB28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Implications for the OMG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71F40-DCE1-8941-B7A3-0B7A02A4B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harmonization of BPMN, CMMN, and DMN effort, which was present 1 year ago, is still important, but not the focus of this presentation.</a:t>
            </a:r>
          </a:p>
          <a:p>
            <a:pPr lvl="1"/>
            <a:r>
              <a:rPr lang="en-US" dirty="0"/>
              <a:t>There are implications for the harmonization effort to allow the BPM+ models utilize the Situational Data Model Data Items.</a:t>
            </a:r>
          </a:p>
          <a:p>
            <a:r>
              <a:rPr lang="en-US" dirty="0"/>
              <a:t>We plan to develop a full SDMN specification for submission to BMI</a:t>
            </a:r>
          </a:p>
          <a:p>
            <a:pPr lvl="1"/>
            <a:r>
              <a:rPr lang="en-US" dirty="0"/>
              <a:t>We should have a draft to review in December</a:t>
            </a:r>
          </a:p>
          <a:p>
            <a:r>
              <a:rPr lang="en-US" dirty="0"/>
              <a:t>A Knowledge Package Model and Notation (KPMN) will also be developed and submitted to BMI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43D99-00C6-224A-939F-A3B06DDA26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7320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66DCC-5027-254B-AA0A-B37DEA606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E0BE8-D056-6D47-8D6F-916D48BB0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SDMN will provide a library of Data Items that can be referenced by other BPM+ models</a:t>
            </a:r>
          </a:p>
          <a:p>
            <a:pPr lvl="1"/>
            <a:r>
              <a:rPr lang="en-US" dirty="0"/>
              <a:t>These Data Items will be realized as BPMN Data Objects, CMMN Case File Items, and DMN Data Inputs, etc.</a:t>
            </a:r>
          </a:p>
          <a:p>
            <a:r>
              <a:rPr lang="en-US" dirty="0"/>
              <a:t>SDMN will provide a diagram that will illustrate the Data Items and their relationships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FA7E6-404C-3944-97C5-7770D61AE5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82983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7C734758-4B2F-DA4B-977D-B247BD40D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Georgia" panose="02040502050405020303" pitchFamily="18" charset="0"/>
                <a:cs typeface="Georgia" panose="02040502050405020303" pitchFamily="18" charset="0"/>
              </a:rPr>
              <a:t>Questions?</a:t>
            </a: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CD20A086-B38B-A742-9965-CBA483E969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04E7BD-7A82-184E-9FE8-DABDACD71AC3}" type="slidenum">
              <a:rPr lang="en-US" altLang="en-US" smtClean="0">
                <a:solidFill>
                  <a:srgbClr val="89898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>
              <a:solidFill>
                <a:srgbClr val="898989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87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F3967373-E4DE-774D-9DE3-10B5293D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latin typeface="Georgia" panose="02040502050405020303" pitchFamily="18" charset="0"/>
                <a:cs typeface="Georgia" panose="02040502050405020303" pitchFamily="18" charset="0"/>
              </a:rPr>
              <a:t>Agenda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7257823-102A-B748-93FC-13EE5E39E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1910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What is Situational Data?</a:t>
            </a:r>
          </a:p>
          <a:p>
            <a:r>
              <a:rPr lang="en-US" dirty="0"/>
              <a:t>Situational Data Context</a:t>
            </a:r>
          </a:p>
          <a:p>
            <a:r>
              <a:rPr lang="en-US" dirty="0"/>
              <a:t>SDMN Metamodel Review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A5D1CCF-F04B-6642-95E9-2CF110779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A74604-52D4-FB4E-A49B-3BB30E49CD40}" type="slidenum">
              <a:rPr lang="en-US" altLang="en-US" smtClean="0">
                <a:solidFill>
                  <a:srgbClr val="89898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>
              <a:solidFill>
                <a:srgbClr val="898989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2AA9-8331-9A46-A38D-947BAE423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68736-7CAE-4C49-8736-C78E304C9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refer to the combined standards of BPMN, CMMN, and DMN as “BPM+”</a:t>
            </a:r>
          </a:p>
          <a:p>
            <a:r>
              <a:rPr lang="en-US" dirty="0"/>
              <a:t>This presentation introduces a proposal for a new BMI standard to be added to the “BPM+” stack: Situational Data Model and Notation (SDMN)</a:t>
            </a:r>
          </a:p>
          <a:p>
            <a:r>
              <a:rPr lang="en-US" dirty="0"/>
              <a:t>This proposal has been generated from the work being done in the BPM+ Health efforts</a:t>
            </a:r>
          </a:p>
          <a:p>
            <a:pPr lvl="1"/>
            <a:r>
              <a:rPr lang="en-US" dirty="0"/>
              <a:t>Example shown will be from that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1060C-F79B-7F4C-932D-54E9CC6861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527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F3967373-E4DE-774D-9DE3-10B5293D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Georgia" panose="02040502050405020303" pitchFamily="18" charset="0"/>
                <a:cs typeface="Georgia" panose="02040502050405020303" pitchFamily="18" charset="0"/>
              </a:rPr>
              <a:t>What is Situational Data?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7257823-102A-B748-93FC-13EE5E39E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191000"/>
          </a:xfrm>
        </p:spPr>
        <p:txBody>
          <a:bodyPr/>
          <a:lstStyle/>
          <a:p>
            <a:r>
              <a:rPr lang="en-US" dirty="0"/>
              <a:t>Situational Data is the set of Data Items and their structures that are needed for the performance and understanding of a Knowledge Package Model.</a:t>
            </a:r>
          </a:p>
          <a:p>
            <a:pPr lvl="1"/>
            <a:r>
              <a:rPr lang="en-US" dirty="0"/>
              <a:t>The details of the Data Items will usually be a subset of the “official” complexity of those items in the environment of the Knowledge Package Model.</a:t>
            </a:r>
          </a:p>
          <a:p>
            <a:pPr lvl="2"/>
            <a:r>
              <a:rPr lang="en-US" dirty="0"/>
              <a:t>For example, the official definition of the Data Item for Blood Pressure (in healthcare) includes more than 50 properties. A Data Item in a Situational Data Model may need only 2 of those properties for execution of the Processes, Cases, and or Decision Services.</a:t>
            </a:r>
          </a:p>
          <a:p>
            <a:pPr lvl="1"/>
            <a:r>
              <a:rPr lang="en-US" dirty="0"/>
              <a:t>Semantic References can be added to link the Data Item to the “official” details.</a:t>
            </a:r>
          </a:p>
          <a:p>
            <a:r>
              <a:rPr lang="en-US" dirty="0"/>
              <a:t>Uses of the Data Items in BPM+ models that determine the scope of Situational Data include:</a:t>
            </a:r>
          </a:p>
          <a:p>
            <a:pPr lvl="1"/>
            <a:r>
              <a:rPr lang="en-US" dirty="0"/>
              <a:t>Data required for DMN Decisions</a:t>
            </a:r>
          </a:p>
          <a:p>
            <a:pPr lvl="1"/>
            <a:r>
              <a:rPr lang="en-US" dirty="0"/>
              <a:t>Data required for BPMN Gateways transitions</a:t>
            </a:r>
          </a:p>
          <a:p>
            <a:pPr lvl="1"/>
            <a:r>
              <a:rPr lang="en-US" dirty="0"/>
              <a:t>Data required to be passed to/from services invoked by BPMN and CMMN</a:t>
            </a:r>
          </a:p>
          <a:p>
            <a:pPr lvl="1"/>
            <a:r>
              <a:rPr lang="en-US" dirty="0"/>
              <a:t>Data required to trigger Sentries in CMMN</a:t>
            </a:r>
          </a:p>
          <a:p>
            <a:pPr lvl="1"/>
            <a:r>
              <a:rPr lang="en-US" dirty="0"/>
              <a:t>Etc.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A5D1CCF-F04B-6642-95E9-2CF110779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A74604-52D4-FB4E-A49B-3BB30E49CD40}" type="slidenum">
              <a:rPr lang="en-US" altLang="en-US" smtClean="0">
                <a:solidFill>
                  <a:srgbClr val="89898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>
              <a:solidFill>
                <a:srgbClr val="898989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708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F3967373-E4DE-774D-9DE3-10B5293D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Georgia" panose="02040502050405020303" pitchFamily="18" charset="0"/>
                <a:cs typeface="Georgia" panose="02040502050405020303" pitchFamily="18" charset="0"/>
              </a:rPr>
              <a:t>What is a Situational Data Model?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7257823-102A-B748-93FC-13EE5E39E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191000"/>
          </a:xfrm>
        </p:spPr>
        <p:txBody>
          <a:bodyPr/>
          <a:lstStyle/>
          <a:p>
            <a:r>
              <a:rPr lang="en-US" dirty="0"/>
              <a:t>A Situational Data Model is a repository of Data Items to be used (referenced) by the other BPM+ Data Items:</a:t>
            </a:r>
          </a:p>
          <a:p>
            <a:pPr lvl="1"/>
            <a:r>
              <a:rPr lang="en-US" dirty="0"/>
              <a:t>BPMN Data Objects, CMMN Case File Items, DMN Data Inputs, etc.</a:t>
            </a:r>
          </a:p>
          <a:p>
            <a:r>
              <a:rPr lang="en-US" dirty="0"/>
              <a:t>The Data Items can be created once and maintained in a single location instead of creation and maintenance distributed across multiple models.</a:t>
            </a:r>
          </a:p>
          <a:p>
            <a:r>
              <a:rPr lang="en-US" dirty="0"/>
              <a:t>A Situational Data Model is a model because there are relationships between the Data Items (e.g., parent-child).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A5D1CCF-F04B-6642-95E9-2CF110779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A74604-52D4-FB4E-A49B-3BB30E49CD40}" type="slidenum">
              <a:rPr lang="en-US" altLang="en-US" smtClean="0">
                <a:solidFill>
                  <a:srgbClr val="89898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>
              <a:solidFill>
                <a:srgbClr val="898989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99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F3967373-E4DE-774D-9DE3-10B5293D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latin typeface="Georgia" panose="02040502050405020303" pitchFamily="18" charset="0"/>
                <a:cs typeface="Georgia" panose="02040502050405020303" pitchFamily="18" charset="0"/>
              </a:rPr>
              <a:t>Situational Data Model Example</a:t>
            </a: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A5D1CCF-F04B-6642-95E9-2CF110779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Calibri" panose="020F0502020204030204" pitchFamily="34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A74604-52D4-FB4E-A49B-3BB30E49CD40}" type="slidenum">
              <a:rPr lang="en-US" altLang="en-US" smtClean="0">
                <a:solidFill>
                  <a:srgbClr val="89898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>
              <a:solidFill>
                <a:srgbClr val="898989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Content Placeholder 3" descr="A close up of a map&#10;&#10;Description automatically generated">
            <a:extLst>
              <a:ext uri="{FF2B5EF4-FFF2-40B4-BE49-F238E27FC236}">
                <a16:creationId xmlns:a16="http://schemas.microsoft.com/office/drawing/2014/main" id="{DC8025E5-A78A-364B-BAE6-A79FBB2CF4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2020" y="1757194"/>
            <a:ext cx="6939959" cy="4937700"/>
          </a:xfrm>
        </p:spPr>
      </p:pic>
    </p:spTree>
    <p:extLst>
      <p:ext uri="{BB962C8B-B14F-4D97-AF65-F5344CB8AC3E}">
        <p14:creationId xmlns:p14="http://schemas.microsoft.com/office/powerpoint/2010/main" val="1940657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71E0-B294-454F-8BE7-13966FBB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Situational Data Context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07216-A2C4-8B4B-B167-475AB9531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F05868E4-DFB3-2049-9742-6D8BA9C06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260" y="1935163"/>
            <a:ext cx="7919479" cy="4191000"/>
          </a:xfrm>
        </p:spPr>
      </p:pic>
    </p:spTree>
    <p:extLst>
      <p:ext uri="{BB962C8B-B14F-4D97-AF65-F5344CB8AC3E}">
        <p14:creationId xmlns:p14="http://schemas.microsoft.com/office/powerpoint/2010/main" val="2141110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00734-D498-7C4D-8B24-E94300362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Situational Data Context,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DDEA4-310B-DB44-81EC-161046CAB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Situational Data Model is part of a larger structure known as a Knowledge Package Model that contains models of Processes, Cases, and Decision Services</a:t>
            </a:r>
          </a:p>
          <a:p>
            <a:pPr lvl="1"/>
            <a:r>
              <a:rPr lang="en-US" dirty="0"/>
              <a:t>The other BPM+ models utilize the Data Items in the Situational Data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DEBD3-41F9-424C-9702-2494331579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8607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53538CD-368E-1A42-B219-882C438DC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349" y="5012514"/>
            <a:ext cx="2477253" cy="1410009"/>
          </a:xfrm>
          <a:prstGeom prst="rect">
            <a:avLst/>
          </a:prstGeom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3335BC35-37FC-B842-8F2D-635EE8346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3435" y="3078335"/>
            <a:ext cx="2352925" cy="1757248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391B6F27-3C0C-624E-9AAA-90076280F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269" y="2983636"/>
            <a:ext cx="2125798" cy="1948648"/>
          </a:xfrm>
          <a:prstGeom prst="rect">
            <a:avLst/>
          </a:prstGeom>
        </p:spPr>
      </p:pic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F1397D8F-B557-554B-A111-03563EDBAD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9481" y="3207867"/>
            <a:ext cx="2437527" cy="316149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0D434C5-E9BD-1242-AF01-93F0F57B1BEE}"/>
              </a:ext>
            </a:extLst>
          </p:cNvPr>
          <p:cNvSpPr/>
          <p:nvPr/>
        </p:nvSpPr>
        <p:spPr>
          <a:xfrm>
            <a:off x="273116" y="4106928"/>
            <a:ext cx="893589" cy="9055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DD1DB01-C833-0345-8303-E4F219AA4919}"/>
              </a:ext>
            </a:extLst>
          </p:cNvPr>
          <p:cNvSpPr/>
          <p:nvPr/>
        </p:nvSpPr>
        <p:spPr>
          <a:xfrm>
            <a:off x="2022362" y="5652634"/>
            <a:ext cx="826804" cy="8439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2CCD1D-46A8-0A46-9EF5-10242D3B9E59}"/>
              </a:ext>
            </a:extLst>
          </p:cNvPr>
          <p:cNvSpPr/>
          <p:nvPr/>
        </p:nvSpPr>
        <p:spPr>
          <a:xfrm>
            <a:off x="3792715" y="4292046"/>
            <a:ext cx="1232806" cy="594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7F039E9-2C03-8F45-B3CE-67C3AFEAEB2E}"/>
              </a:ext>
            </a:extLst>
          </p:cNvPr>
          <p:cNvSpPr/>
          <p:nvPr/>
        </p:nvSpPr>
        <p:spPr>
          <a:xfrm>
            <a:off x="6357845" y="3207868"/>
            <a:ext cx="1107497" cy="8990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5BA7E4-3B8E-0949-B9C4-7EDF6630A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Utilizing Situational Data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F4B6F-0BFE-DD4A-9EE5-44E1E33FC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Situational Data Model will provide Data Items for each Process Data Object, Case File Item, and Decision Input.</a:t>
            </a:r>
          </a:p>
          <a:p>
            <a:pPr lvl="1"/>
            <a:r>
              <a:rPr lang="en-US" dirty="0"/>
              <a:t>The Data Items will be defined once in the Situational Data Model and used in multiple BPM+ models.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97E97-B188-CB4A-877C-7EE6577D35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F58F85-A06C-F544-BEE1-FA2A4749720A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D924C7-8ECF-3940-B45D-5109433BB14A}"/>
              </a:ext>
            </a:extLst>
          </p:cNvPr>
          <p:cNvSpPr txBox="1"/>
          <p:nvPr/>
        </p:nvSpPr>
        <p:spPr>
          <a:xfrm>
            <a:off x="281354" y="20960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37E438-00A0-424C-8E18-EE46194227B5}"/>
              </a:ext>
            </a:extLst>
          </p:cNvPr>
          <p:cNvCxnSpPr>
            <a:cxnSpLocks/>
            <a:endCxn id="10" idx="6"/>
          </p:cNvCxnSpPr>
          <p:nvPr/>
        </p:nvCxnSpPr>
        <p:spPr>
          <a:xfrm flipH="1">
            <a:off x="1166705" y="3693208"/>
            <a:ext cx="5191140" cy="866513"/>
          </a:xfrm>
          <a:prstGeom prst="straightConnector1">
            <a:avLst/>
          </a:prstGeom>
          <a:ln w="3810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6BE2DB9-0B44-3043-96E8-49FF5EC05794}"/>
              </a:ext>
            </a:extLst>
          </p:cNvPr>
          <p:cNvCxnSpPr>
            <a:cxnSpLocks/>
            <a:stCxn id="14" idx="3"/>
            <a:endCxn id="12" idx="6"/>
          </p:cNvCxnSpPr>
          <p:nvPr/>
        </p:nvCxnSpPr>
        <p:spPr>
          <a:xfrm flipH="1">
            <a:off x="5025521" y="3975264"/>
            <a:ext cx="1494513" cy="613859"/>
          </a:xfrm>
          <a:prstGeom prst="straightConnector1">
            <a:avLst/>
          </a:prstGeom>
          <a:ln w="3810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4127DA-7116-EF42-AF9E-CE5598251A2C}"/>
              </a:ext>
            </a:extLst>
          </p:cNvPr>
          <p:cNvCxnSpPr>
            <a:cxnSpLocks/>
            <a:endCxn id="11" idx="7"/>
          </p:cNvCxnSpPr>
          <p:nvPr/>
        </p:nvCxnSpPr>
        <p:spPr>
          <a:xfrm flipH="1">
            <a:off x="2728083" y="4106928"/>
            <a:ext cx="4193827" cy="1669293"/>
          </a:xfrm>
          <a:prstGeom prst="straightConnector1">
            <a:avLst/>
          </a:prstGeom>
          <a:ln w="38100">
            <a:solidFill>
              <a:schemeClr val="accent1">
                <a:alpha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63C991-D167-B24E-928B-23E241659B87}"/>
              </a:ext>
            </a:extLst>
          </p:cNvPr>
          <p:cNvSpPr txBox="1"/>
          <p:nvPr/>
        </p:nvSpPr>
        <p:spPr>
          <a:xfrm>
            <a:off x="1202413" y="5415117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CMMN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D790E2-5BAB-764D-BC56-E9E5D2D38C3A}"/>
              </a:ext>
            </a:extLst>
          </p:cNvPr>
          <p:cNvSpPr txBox="1"/>
          <p:nvPr/>
        </p:nvSpPr>
        <p:spPr>
          <a:xfrm>
            <a:off x="187950" y="3392500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BPMN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DDF5FF-31C4-1E48-8E18-3BF2453C4FEC}"/>
              </a:ext>
            </a:extLst>
          </p:cNvPr>
          <p:cNvSpPr txBox="1"/>
          <p:nvPr/>
        </p:nvSpPr>
        <p:spPr>
          <a:xfrm>
            <a:off x="3061397" y="2965041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8A8531-338E-C04C-A35A-F8B04514F7F8}"/>
              </a:ext>
            </a:extLst>
          </p:cNvPr>
          <p:cNvSpPr txBox="1"/>
          <p:nvPr/>
        </p:nvSpPr>
        <p:spPr>
          <a:xfrm>
            <a:off x="6520034" y="282310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SDMN</a:t>
            </a:r>
          </a:p>
        </p:txBody>
      </p:sp>
    </p:spTree>
    <p:extLst>
      <p:ext uri="{BB962C8B-B14F-4D97-AF65-F5344CB8AC3E}">
        <p14:creationId xmlns:p14="http://schemas.microsoft.com/office/powerpoint/2010/main" val="1441606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mo" id="{A49CF494-C358-A54A-B7EC-90EE41B56D88}" vid="{2CD2B488-ED44-C54E-85DA-EDB5A3385D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E7E181B547746B5E093A6EE6666FA" ma:contentTypeVersion="6" ma:contentTypeDescription="Create a new document." ma:contentTypeScope="" ma:versionID="18ba6be538e737698d722d73dd068e05">
  <xsd:schema xmlns:xsd="http://www.w3.org/2001/XMLSchema" xmlns:p="http://schemas.microsoft.com/office/2006/metadata/properties" xmlns:ns2="c2637ed3-ca2e-408c-bd02-df896c52b2a1" xmlns:ns3="ca16cabb-c3e9-47bf-8563-dfddfb166a71" targetNamespace="http://schemas.microsoft.com/office/2006/metadata/properties" ma:root="true" ma:fieldsID="4247828aebb6116de647cbced2c8783f" ns2:_="" ns3:_="">
    <xsd:import namespace="c2637ed3-ca2e-408c-bd02-df896c52b2a1"/>
    <xsd:import namespace="ca16cabb-c3e9-47bf-8563-dfddfb166a71"/>
    <xsd:element name="properties">
      <xsd:complexType>
        <xsd:sequence>
          <xsd:element name="documentManagement">
            <xsd:complexType>
              <xsd:all>
                <xsd:element ref="ns2:Related_x0020_Deliverable"/>
                <xsd:element ref="ns2:Document_x0020_Type"/>
                <xsd:element ref="ns2:Archive" minOccurs="0"/>
                <xsd:element ref="ns3:Acceptance_x0020_Form_x0020_Comple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2637ed3-ca2e-408c-bd02-df896c52b2a1" elementFormDefault="qualified">
    <xsd:import namespace="http://schemas.microsoft.com/office/2006/documentManagement/types"/>
    <xsd:element name="Related_x0020_Deliverable" ma:index="8" ma:displayName="Related Deliverable" ma:format="Dropdown" ma:internalName="Related_x0020_Deliverable">
      <xsd:simpleType>
        <xsd:restriction base="dms:Choice">
          <xsd:enumeration value="Data Gathering Summary of Key Findings"/>
          <xsd:enumeration value="Health &amp; Wellness Strategic Communications and Outreach Plan"/>
          <xsd:enumeration value="Health &amp; Wellness Identity and Print and Online Style Guide"/>
          <xsd:enumeration value="Integrated Strategic Communications Plan"/>
          <xsd:enumeration value="Segmented Audience Study and Analysis"/>
          <xsd:enumeration value="VHA Identity and Print and Online Style Guide"/>
          <xsd:enumeration value="Work Plan"/>
        </xsd:restriction>
      </xsd:simpleType>
    </xsd:element>
    <xsd:element name="Document_x0020_Type" ma:index="9" ma:displayName="Document Type" ma:format="Dropdown" ma:internalName="Document_x0020_Type">
      <xsd:simpleType>
        <xsd:restriction base="dms:Choice">
          <xsd:enumeration value="Client Meeting/Presentation"/>
          <xsd:enumeration value="Deliverable (Draft)"/>
          <xsd:enumeration value="Deliverable (Final)"/>
          <xsd:enumeration value="Input"/>
          <xsd:enumeration value="Work Product (Draft)"/>
          <xsd:enumeration value="Work Product (Final)"/>
          <xsd:enumeration value="Other"/>
        </xsd:restriction>
      </xsd:simpleType>
    </xsd:element>
    <xsd:element name="Archive" ma:index="10" nillable="true" ma:displayName="Archive" ma:default="0" ma:internalName="Archive">
      <xsd:simpleType>
        <xsd:restriction base="dms:Boolean"/>
      </xsd:simpleType>
    </xsd:element>
  </xsd:schema>
  <xsd:schema xmlns:xsd="http://www.w3.org/2001/XMLSchema" xmlns:dms="http://schemas.microsoft.com/office/2006/documentManagement/types" targetNamespace="ca16cabb-c3e9-47bf-8563-dfddfb166a71" elementFormDefault="qualified">
    <xsd:import namespace="http://schemas.microsoft.com/office/2006/documentManagement/types"/>
    <xsd:element name="Acceptance_x0020_Form_x0020_Complete" ma:index="11" nillable="true" ma:displayName="Acceptance Form Complete" ma:default="0" ma:internalName="Acceptance_x0020_Form_x0020_Complet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112F129-858B-4B05-851C-B89D213EC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637ed3-ca2e-408c-bd02-df896c52b2a1"/>
    <ds:schemaRef ds:uri="ca16cabb-c3e9-47bf-8563-dfddfb166a7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3848</TotalTime>
  <Words>706</Words>
  <Application>Microsoft Macintosh PowerPoint</Application>
  <PresentationFormat>On-screen Show (4:3)</PresentationFormat>
  <Paragraphs>97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Georgia</vt:lpstr>
      <vt:lpstr>Office Theme</vt:lpstr>
      <vt:lpstr>Proposal for a Situational Data Model &amp; Notation Specification  Update for BMI and the Healthcare DTF</vt:lpstr>
      <vt:lpstr>Agenda</vt:lpstr>
      <vt:lpstr>Introduction</vt:lpstr>
      <vt:lpstr>What is Situational Data?</vt:lpstr>
      <vt:lpstr>What is a Situational Data Model?</vt:lpstr>
      <vt:lpstr>Situational Data Model Example</vt:lpstr>
      <vt:lpstr>The Situational Data Context</vt:lpstr>
      <vt:lpstr>The Situational Data Context, cont.</vt:lpstr>
      <vt:lpstr>Utilizing Situational Data </vt:lpstr>
      <vt:lpstr>Review of SDMN Metamodel</vt:lpstr>
      <vt:lpstr>Core SDMN Elements</vt:lpstr>
      <vt:lpstr>Main Situational Data Model Elements</vt:lpstr>
      <vt:lpstr>Situational Data Item Definition</vt:lpstr>
      <vt:lpstr>Situational Data Metadata</vt:lpstr>
      <vt:lpstr>Implications for the OMG Standards</vt:lpstr>
      <vt:lpstr>Conclusions</vt:lpstr>
      <vt:lpstr>Questions?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 For Healthcare  Using BPMN, CMMN, and DMN - Update for BMI OMG Boston, MA</dc:title>
  <dc:creator>Stephen White</dc:creator>
  <cp:lastModifiedBy>Stephen White</cp:lastModifiedBy>
  <cp:revision>91</cp:revision>
  <cp:lastPrinted>2011-05-13T15:25:22Z</cp:lastPrinted>
  <dcterms:created xsi:type="dcterms:W3CDTF">2018-06-19T22:22:54Z</dcterms:created>
  <dcterms:modified xsi:type="dcterms:W3CDTF">2019-09-06T04:20:30Z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0x010100717E7E181B547746B5E093A6EE6666FA</vt:lpwstr>
  </property>
  <property fmtid="{D5CDD505-2E9C-101B-9397-08002B2CF9AE}" pid="3" name="Document Type">
    <vt:lpwstr>Work Product (Final)</vt:lpwstr>
  </property>
  <property fmtid="{D5CDD505-2E9C-101B-9397-08002B2CF9AE}" pid="4" name="Archive">
    <vt:lpwstr>0</vt:lpwstr>
  </property>
  <property fmtid="{D5CDD505-2E9C-101B-9397-08002B2CF9AE}" pid="5" name="Related Deliverable">
    <vt:lpwstr>VHA Identity and Print and Online Style Guide</vt:lpwstr>
  </property>
  <property fmtid="{D5CDD505-2E9C-101B-9397-08002B2CF9AE}" pid="6" name="Acceptance Form Complete">
    <vt:lpwstr>0</vt:lpwstr>
  </property>
</Properties>
</file>