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2" d="100"/>
          <a:sy n="72" d="100"/>
        </p:scale>
        <p:origin x="73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888E-92B6-4B3B-4241-D6A4BA882F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E8C030-7009-9C4A-7EDF-CE0D62ECFE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1F139F-46FD-93BB-2FCA-4F8A7FC6176C}"/>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5B60F4E7-C9AF-6F54-AB4E-3808903C7D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0D852C-D7F2-511A-779E-07DFB440DD53}"/>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869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673FA-7DA0-D74E-7697-2AE779F9666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4916A6-ED5B-8016-9331-CA7545656D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498FD4-AC98-58CA-08D3-6E91242DDF75}"/>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CEC5AEFD-2E49-DC27-3DCA-068CA5B63E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69111-F7DF-81E4-57E8-B902E404DD46}"/>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096023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C64322-61E6-900D-689D-AFF2460B49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E7C71C-5325-D450-05B4-B7CC482C18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03B7B0-816B-4498-5397-C351C63BE2C8}"/>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5CBC1EE0-6131-7576-039E-A8CDEDEA2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D1F8BC-0597-CA95-5D50-DFA3E9013184}"/>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046400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7982-839D-35E5-E401-3A866D6EF4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B906C5-9666-F179-8D77-1A252167F4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8B59DE-43AD-271B-459E-8153ED5F6F99}"/>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B335F0D4-B36B-E3F4-95B0-6FB25C9DA2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ECDB1-E219-9E4A-2D0D-97C31C5ACA7D}"/>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758660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CBEFC-00A8-3813-158C-C298F1BCD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828F27-55C2-EA90-3339-655AC39B6C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033C72-0C86-F2C1-2784-E9AAE218A2D3}"/>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0FA184AD-C0D9-CC0F-AAC2-91645662A3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B2CAEC-A500-8A11-3932-308E7B631C1A}"/>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77443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7FA6-DDFE-3F49-23F4-7B70F3B22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DF8577-E745-54C4-023C-38C4697416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425A33-36C9-DB7B-71F5-8DDE480622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0DFA5A-D5A1-F0D4-5CA5-BA01BC6B77C2}"/>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6" name="Footer Placeholder 5">
            <a:extLst>
              <a:ext uri="{FF2B5EF4-FFF2-40B4-BE49-F238E27FC236}">
                <a16:creationId xmlns:a16="http://schemas.microsoft.com/office/drawing/2014/main" id="{B16641D3-8037-36BC-4EEF-DE6AAC9E13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F87357-EAC7-261F-CF8D-9AC8B759A218}"/>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202475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82B59-B57F-A1C1-1060-31D68CD88E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BF4A94-4EB9-CCAE-CFC0-A902E54357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618349-F556-FED9-287E-0087C69A03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9E32EB-29B1-FEE0-DA85-0B5B23D0FF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373423-7B1C-7B40-050F-9A35FDB792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4C26EE-28FF-7106-9B9A-0F5C3D50E18B}"/>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8" name="Footer Placeholder 7">
            <a:extLst>
              <a:ext uri="{FF2B5EF4-FFF2-40B4-BE49-F238E27FC236}">
                <a16:creationId xmlns:a16="http://schemas.microsoft.com/office/drawing/2014/main" id="{5B6A9F93-B528-DA24-19B7-B372A70C65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B48292-E593-3A96-DC98-ADB6422EF781}"/>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46315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2180C-DA74-B7B8-0887-9E781C23DD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0AC617-3CA2-8210-4C57-8B6C94F016C7}"/>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4" name="Footer Placeholder 3">
            <a:extLst>
              <a:ext uri="{FF2B5EF4-FFF2-40B4-BE49-F238E27FC236}">
                <a16:creationId xmlns:a16="http://schemas.microsoft.com/office/drawing/2014/main" id="{2F9E8E33-25A1-BE47-8AC8-1B9D782D53A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6C7C46-7435-DBAB-98B4-F16CB0AF54A5}"/>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2337173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FDD566-D820-E524-59F8-900774C9E8D1}"/>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3" name="Footer Placeholder 2">
            <a:extLst>
              <a:ext uri="{FF2B5EF4-FFF2-40B4-BE49-F238E27FC236}">
                <a16:creationId xmlns:a16="http://schemas.microsoft.com/office/drawing/2014/main" id="{9D8AF8CA-42E7-2274-0227-79C28E0A9D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ED82CB8-74D5-2430-1FA0-259EEE80A907}"/>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140876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F142D-8F33-156C-EAC4-F0CDC9F5FE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DF8F95-9642-7C1D-FD7D-628AC4909A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031A5AC-915D-82B4-DE8E-048730553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DFE429-08BA-A130-2892-37A1B602F7D1}"/>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6" name="Footer Placeholder 5">
            <a:extLst>
              <a:ext uri="{FF2B5EF4-FFF2-40B4-BE49-F238E27FC236}">
                <a16:creationId xmlns:a16="http://schemas.microsoft.com/office/drawing/2014/main" id="{282072CD-D7C0-A87D-1E73-3ECEB151D7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6EE60C-381A-01FF-191B-909DAB3AEA3C}"/>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6507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F9E2-6835-FAD0-4739-84D0ECEBA9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853BF3-BC9F-A26D-43C7-34021D467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863B0D-1B22-9443-865D-C7FF1D4E76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A0CD9E-70A1-6ED3-4240-2430B23CC6C5}"/>
              </a:ext>
            </a:extLst>
          </p:cNvPr>
          <p:cNvSpPr>
            <a:spLocks noGrp="1"/>
          </p:cNvSpPr>
          <p:nvPr>
            <p:ph type="dt" sz="half" idx="10"/>
          </p:nvPr>
        </p:nvSpPr>
        <p:spPr/>
        <p:txBody>
          <a:bodyPr/>
          <a:lstStyle/>
          <a:p>
            <a:fld id="{67882B09-B2EF-4A7E-A4EE-9A889008BEAD}" type="datetimeFigureOut">
              <a:rPr lang="en-US" smtClean="0"/>
              <a:t>10/29/2025</a:t>
            </a:fld>
            <a:endParaRPr lang="en-US"/>
          </a:p>
        </p:txBody>
      </p:sp>
      <p:sp>
        <p:nvSpPr>
          <p:cNvPr id="6" name="Footer Placeholder 5">
            <a:extLst>
              <a:ext uri="{FF2B5EF4-FFF2-40B4-BE49-F238E27FC236}">
                <a16:creationId xmlns:a16="http://schemas.microsoft.com/office/drawing/2014/main" id="{5B99EF64-98AC-D3C3-348E-705D9974C0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06ECBA-9B36-A4DF-836D-AA7F436D86AE}"/>
              </a:ext>
            </a:extLst>
          </p:cNvPr>
          <p:cNvSpPr>
            <a:spLocks noGrp="1"/>
          </p:cNvSpPr>
          <p:nvPr>
            <p:ph type="sldNum" sz="quarter" idx="12"/>
          </p:nvPr>
        </p:nvSpPr>
        <p:spPr/>
        <p:txBody>
          <a:bodyPr/>
          <a:lstStyle/>
          <a:p>
            <a:fld id="{C57D94B0-8681-4662-A031-EE5A134527F3}" type="slidenum">
              <a:rPr lang="en-US" smtClean="0"/>
              <a:t>‹#›</a:t>
            </a:fld>
            <a:endParaRPr lang="en-US"/>
          </a:p>
        </p:txBody>
      </p:sp>
    </p:spTree>
    <p:extLst>
      <p:ext uri="{BB962C8B-B14F-4D97-AF65-F5344CB8AC3E}">
        <p14:creationId xmlns:p14="http://schemas.microsoft.com/office/powerpoint/2010/main" val="3981502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D0EAC9-BB0C-230C-4A58-87ADC027B9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F7B21F-76C2-8466-8788-A91B5FCB2B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C00864-9C34-2B11-C33E-EAFAECFCAB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882B09-B2EF-4A7E-A4EE-9A889008BEAD}" type="datetimeFigureOut">
              <a:rPr lang="en-US" smtClean="0"/>
              <a:t>10/29/2025</a:t>
            </a:fld>
            <a:endParaRPr lang="en-US"/>
          </a:p>
        </p:txBody>
      </p:sp>
      <p:sp>
        <p:nvSpPr>
          <p:cNvPr id="5" name="Footer Placeholder 4">
            <a:extLst>
              <a:ext uri="{FF2B5EF4-FFF2-40B4-BE49-F238E27FC236}">
                <a16:creationId xmlns:a16="http://schemas.microsoft.com/office/drawing/2014/main" id="{6C1E6D49-0667-828F-88A0-3297D593E2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5FE9647-0572-DB0D-834A-C63C8B350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7D94B0-8681-4662-A031-EE5A134527F3}" type="slidenum">
              <a:rPr lang="en-US" smtClean="0"/>
              <a:t>‹#›</a:t>
            </a:fld>
            <a:endParaRPr lang="en-US"/>
          </a:p>
        </p:txBody>
      </p:sp>
    </p:spTree>
    <p:extLst>
      <p:ext uri="{BB962C8B-B14F-4D97-AF65-F5344CB8AC3E}">
        <p14:creationId xmlns:p14="http://schemas.microsoft.com/office/powerpoint/2010/main" val="2287246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902C-C03A-A921-27A5-4105F63295E6}"/>
              </a:ext>
            </a:extLst>
          </p:cNvPr>
          <p:cNvSpPr>
            <a:spLocks noGrp="1"/>
          </p:cNvSpPr>
          <p:nvPr>
            <p:ph type="ctrTitle"/>
          </p:nvPr>
        </p:nvSpPr>
        <p:spPr/>
        <p:txBody>
          <a:bodyPr/>
          <a:lstStyle/>
          <a:p>
            <a:r>
              <a:rPr lang="en-US" u="sng" dirty="0"/>
              <a:t>OMG C2MS Overview and Guidance</a:t>
            </a:r>
            <a:endParaRPr lang="en-US" dirty="0"/>
          </a:p>
        </p:txBody>
      </p:sp>
      <p:sp>
        <p:nvSpPr>
          <p:cNvPr id="3" name="Subtitle 2">
            <a:extLst>
              <a:ext uri="{FF2B5EF4-FFF2-40B4-BE49-F238E27FC236}">
                <a16:creationId xmlns:a16="http://schemas.microsoft.com/office/drawing/2014/main" id="{79271C8E-0750-234E-8541-3677BA599E7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88665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32A0D-65FC-26CD-1CB2-D393AF4542A9}"/>
              </a:ext>
            </a:extLst>
          </p:cNvPr>
          <p:cNvSpPr>
            <a:spLocks noGrp="1"/>
          </p:cNvSpPr>
          <p:nvPr>
            <p:ph type="title"/>
          </p:nvPr>
        </p:nvSpPr>
        <p:spPr/>
        <p:txBody>
          <a:bodyPr/>
          <a:lstStyle/>
          <a:p>
            <a:r>
              <a:rPr lang="en-US" dirty="0"/>
              <a:t>What’s needed</a:t>
            </a:r>
          </a:p>
        </p:txBody>
      </p:sp>
      <p:sp>
        <p:nvSpPr>
          <p:cNvPr id="3" name="Content Placeholder 2">
            <a:extLst>
              <a:ext uri="{FF2B5EF4-FFF2-40B4-BE49-F238E27FC236}">
                <a16:creationId xmlns:a16="http://schemas.microsoft.com/office/drawing/2014/main" id="{ADC4663D-34A2-43BA-CAD0-E7FF1A69A549}"/>
              </a:ext>
            </a:extLst>
          </p:cNvPr>
          <p:cNvSpPr>
            <a:spLocks noGrp="1"/>
          </p:cNvSpPr>
          <p:nvPr>
            <p:ph idx="1"/>
          </p:nvPr>
        </p:nvSpPr>
        <p:spPr/>
        <p:txBody>
          <a:bodyPr>
            <a:normAutofit/>
          </a:bodyPr>
          <a:lstStyle/>
          <a:p>
            <a:r>
              <a:rPr lang="en-US" dirty="0"/>
              <a:t>A number of items would be useful to discuss, but only so far as they can provide more than what is already in the spec.</a:t>
            </a:r>
          </a:p>
          <a:p>
            <a:r>
              <a:rPr lang="en-US" dirty="0"/>
              <a:t>Here, I list a number of possible topics.  Not exhaustive. Also, could be that upon review there is sufficient in the doc.</a:t>
            </a:r>
          </a:p>
        </p:txBody>
      </p:sp>
    </p:spTree>
    <p:extLst>
      <p:ext uri="{BB962C8B-B14F-4D97-AF65-F5344CB8AC3E}">
        <p14:creationId xmlns:p14="http://schemas.microsoft.com/office/powerpoint/2010/main" val="1643675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8A81D-1466-25A0-52C3-198F337C3D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E4FFA1-B3F3-797F-1512-1886E9B26EFF}"/>
              </a:ext>
            </a:extLst>
          </p:cNvPr>
          <p:cNvSpPr>
            <a:spLocks noGrp="1"/>
          </p:cNvSpPr>
          <p:nvPr>
            <p:ph type="title"/>
          </p:nvPr>
        </p:nvSpPr>
        <p:spPr/>
        <p:txBody>
          <a:bodyPr/>
          <a:lstStyle/>
          <a:p>
            <a:r>
              <a:rPr lang="en-US" dirty="0"/>
              <a:t>Items to cover</a:t>
            </a:r>
          </a:p>
        </p:txBody>
      </p:sp>
      <p:sp>
        <p:nvSpPr>
          <p:cNvPr id="3" name="Content Placeholder 2">
            <a:extLst>
              <a:ext uri="{FF2B5EF4-FFF2-40B4-BE49-F238E27FC236}">
                <a16:creationId xmlns:a16="http://schemas.microsoft.com/office/drawing/2014/main" id="{CB8667BA-F018-EDF6-EBED-6CF3547D48C1}"/>
              </a:ext>
            </a:extLst>
          </p:cNvPr>
          <p:cNvSpPr>
            <a:spLocks noGrp="1"/>
          </p:cNvSpPr>
          <p:nvPr>
            <p:ph idx="1"/>
          </p:nvPr>
        </p:nvSpPr>
        <p:spPr/>
        <p:txBody>
          <a:bodyPr>
            <a:normAutofit fontScale="70000" lnSpcReduction="20000"/>
          </a:bodyPr>
          <a:lstStyle/>
          <a:p>
            <a:r>
              <a:rPr lang="en-US" dirty="0"/>
              <a:t>A bit of history/purpose is OK as long as it doesn’t get too detailed</a:t>
            </a:r>
          </a:p>
          <a:p>
            <a:r>
              <a:rPr lang="en-US" dirty="0"/>
              <a:t>Major enhancements 1.1</a:t>
            </a:r>
          </a:p>
          <a:p>
            <a:r>
              <a:rPr lang="en-US" dirty="0"/>
              <a:t>Major enhancements 1.2</a:t>
            </a:r>
          </a:p>
          <a:p>
            <a:r>
              <a:rPr lang="en-US" dirty="0"/>
              <a:t>Roadmap?</a:t>
            </a:r>
          </a:p>
          <a:p>
            <a:r>
              <a:rPr lang="en-US" dirty="0"/>
              <a:t>Support for varied architectures.  Could mention PUB/SUB, Broker Pattern, Direct service calls</a:t>
            </a:r>
          </a:p>
          <a:p>
            <a:pPr lvl="1"/>
            <a:r>
              <a:rPr lang="en-US" dirty="0"/>
              <a:t>Under PUB/SUB, talk about distributed/multiple buses.</a:t>
            </a:r>
          </a:p>
          <a:p>
            <a:r>
              <a:rPr lang="en-US" dirty="0"/>
              <a:t>Environmental Separation (this is mentioned in the doc, could use more info/discussion here)</a:t>
            </a:r>
          </a:p>
          <a:p>
            <a:pPr lvl="1"/>
            <a:r>
              <a:rPr lang="en-US" dirty="0"/>
              <a:t>As part of this effort, discuss environmental separation by isolated buses for transport, if using that mechanism. Something like "Examples of environmental separation might include, among others, isolated networks (physical or virtual), distinct service instances/endpoints, and separate message buses for operational vs non-operational messages.“</a:t>
            </a:r>
          </a:p>
          <a:p>
            <a:pPr lvl="1"/>
            <a:r>
              <a:rPr lang="en-US" dirty="0"/>
              <a:t>Separate environments for sim, test, replay, training.  Training is interesting because it could have live messages plus training.</a:t>
            </a:r>
          </a:p>
          <a:p>
            <a:r>
              <a:rPr lang="en-US" dirty="0"/>
              <a:t>Use of message subjects, maybe</a:t>
            </a:r>
          </a:p>
        </p:txBody>
      </p:sp>
    </p:spTree>
    <p:extLst>
      <p:ext uri="{BB962C8B-B14F-4D97-AF65-F5344CB8AC3E}">
        <p14:creationId xmlns:p14="http://schemas.microsoft.com/office/powerpoint/2010/main" val="317684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2D7E5-BDDF-C25B-EF5C-52D0B6A33C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4578FF-D8CE-A588-B0CC-20517C8AB403}"/>
              </a:ext>
            </a:extLst>
          </p:cNvPr>
          <p:cNvSpPr>
            <a:spLocks noGrp="1"/>
          </p:cNvSpPr>
          <p:nvPr>
            <p:ph type="title"/>
          </p:nvPr>
        </p:nvSpPr>
        <p:spPr/>
        <p:txBody>
          <a:bodyPr/>
          <a:lstStyle/>
          <a:p>
            <a:r>
              <a:rPr lang="en-US" dirty="0"/>
              <a:t>Items to cover (part 2)</a:t>
            </a:r>
          </a:p>
        </p:txBody>
      </p:sp>
      <p:sp>
        <p:nvSpPr>
          <p:cNvPr id="3" name="Content Placeholder 2">
            <a:extLst>
              <a:ext uri="{FF2B5EF4-FFF2-40B4-BE49-F238E27FC236}">
                <a16:creationId xmlns:a16="http://schemas.microsoft.com/office/drawing/2014/main" id="{A5B38E39-C0D4-3451-38AC-B7A4ACBC810D}"/>
              </a:ext>
            </a:extLst>
          </p:cNvPr>
          <p:cNvSpPr>
            <a:spLocks noGrp="1"/>
          </p:cNvSpPr>
          <p:nvPr>
            <p:ph idx="1"/>
          </p:nvPr>
        </p:nvSpPr>
        <p:spPr/>
        <p:txBody>
          <a:bodyPr>
            <a:normAutofit fontScale="62500" lnSpcReduction="20000"/>
          </a:bodyPr>
          <a:lstStyle/>
          <a:p>
            <a:r>
              <a:rPr lang="en-US" dirty="0"/>
              <a:t>The three basic types of messages, intro to MEPs, flexible for other purposes. </a:t>
            </a:r>
          </a:p>
          <a:p>
            <a:r>
              <a:rPr lang="en-US" dirty="0"/>
              <a:t>It is the enterprise/domain determines how the messages/fields are used. Some “Tailoring” some fields may be required even if not specified here. Tailor for your environment and use. This isn’t a system, but a definition of a set of messages. There is not C2MS SERVICE by C2MS.</a:t>
            </a:r>
          </a:p>
          <a:p>
            <a:r>
              <a:rPr lang="en-US" dirty="0"/>
              <a:t>Tailoring is really a “how do we use it” approach that should be able to use future versions of the standard</a:t>
            </a:r>
          </a:p>
          <a:p>
            <a:r>
              <a:rPr lang="en-US" dirty="0"/>
              <a:t>How do you tailor a spec and how do you implement it.  Integrator needs to drive.  Take from it what is good for you and ignore the rest.  Enterprise or Domain logic can provide scope and constraints.</a:t>
            </a:r>
          </a:p>
          <a:p>
            <a:r>
              <a:rPr lang="en-US" dirty="0"/>
              <a:t>The spec saves systems engineering by not defining it from scratch.</a:t>
            </a:r>
          </a:p>
          <a:p>
            <a:r>
              <a:rPr lang="en-US" dirty="0"/>
              <a:t>Governance by OMG requires a high-degree of completeness.  Are maintained by OMG.  At OMG expense (consortium of volunteers)</a:t>
            </a:r>
          </a:p>
          <a:p>
            <a:r>
              <a:rPr lang="en-US" dirty="0"/>
              <a:t>Discuss the XSDs and their delivery with 1.0 but removal from 1.1+ in a way that conveys that this is one possible usage, but not normative. </a:t>
            </a:r>
          </a:p>
          <a:p>
            <a:r>
              <a:rPr lang="en-US" dirty="0"/>
              <a:t>Reason for (a large-</a:t>
            </a:r>
            <a:r>
              <a:rPr lang="en-US" dirty="0" err="1"/>
              <a:t>ish</a:t>
            </a:r>
            <a:r>
              <a:rPr lang="en-US" dirty="0"/>
              <a:t>) number of deprecated messages/fields.</a:t>
            </a:r>
          </a:p>
        </p:txBody>
      </p:sp>
    </p:spTree>
    <p:extLst>
      <p:ext uri="{BB962C8B-B14F-4D97-AF65-F5344CB8AC3E}">
        <p14:creationId xmlns:p14="http://schemas.microsoft.com/office/powerpoint/2010/main" val="446508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74</TotalTime>
  <Words>442</Words>
  <Application>Microsoft Office PowerPoint</Application>
  <PresentationFormat>Widescreen</PresentationFormat>
  <Paragraphs>24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Aptos</vt:lpstr>
      <vt:lpstr>Aptos Display</vt:lpstr>
      <vt:lpstr>Arial</vt:lpstr>
      <vt:lpstr>Office Theme</vt:lpstr>
      <vt:lpstr>OMG C2MS Overview and Guidance</vt:lpstr>
      <vt:lpstr>What’s needed</vt:lpstr>
      <vt:lpstr>Items to cover</vt:lpstr>
      <vt:lpstr>Items to cover (part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Mike Anderson (C)</dc:creator>
  <cp:lastModifiedBy>Mike Anderson (C)</cp:lastModifiedBy>
  <cp:revision>3</cp:revision>
  <dcterms:created xsi:type="dcterms:W3CDTF">2025-10-29T17:27:05Z</dcterms:created>
  <dcterms:modified xsi:type="dcterms:W3CDTF">2025-10-29T18:56:47Z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7d32ece-d115-4b92-ac18-f48c5535bb57_Enabled">
    <vt:lpwstr>true</vt:lpwstr>
  </property>
  <property fmtid="{D5CDD505-2E9C-101B-9397-08002B2CF9AE}" pid="3" name="MSIP_Label_67d32ece-d115-4b92-ac18-f48c5535bb57_SetDate">
    <vt:lpwstr>2025-10-29T17:42:40Z</vt:lpwstr>
  </property>
  <property fmtid="{D5CDD505-2E9C-101B-9397-08002B2CF9AE}" pid="4" name="MSIP_Label_67d32ece-d115-4b92-ac18-f48c5535bb57_Method">
    <vt:lpwstr>Standard</vt:lpwstr>
  </property>
  <property fmtid="{D5CDD505-2E9C-101B-9397-08002B2CF9AE}" pid="5" name="MSIP_Label_67d32ece-d115-4b92-ac18-f48c5535bb57_Name">
    <vt:lpwstr>Public</vt:lpwstr>
  </property>
  <property fmtid="{D5CDD505-2E9C-101B-9397-08002B2CF9AE}" pid="6" name="MSIP_Label_67d32ece-d115-4b92-ac18-f48c5535bb57_SiteId">
    <vt:lpwstr>7932d891-b9cc-431d-be14-d43339fa1133</vt:lpwstr>
  </property>
  <property fmtid="{D5CDD505-2E9C-101B-9397-08002B2CF9AE}" pid="7" name="MSIP_Label_67d32ece-d115-4b92-ac18-f48c5535bb57_ActionId">
    <vt:lpwstr>c6703597-bf6e-42fc-82bf-267aae373d33</vt:lpwstr>
  </property>
  <property fmtid="{D5CDD505-2E9C-101B-9397-08002B2CF9AE}" pid="8" name="MSIP_Label_67d32ece-d115-4b92-ac18-f48c5535bb57_ContentBits">
    <vt:lpwstr>0</vt:lpwstr>
  </property>
  <property fmtid="{D5CDD505-2E9C-101B-9397-08002B2CF9AE}" pid="9" name="MSIP_Label_67d32ece-d115-4b92-ac18-f48c5535bb57_Tag">
    <vt:lpwstr>10, 3, 0, 1</vt:lpwstr>
  </property>
</Properties>
</file>