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5" r:id="rId2"/>
    <p:sldMasterId id="2147483687" r:id="rId3"/>
    <p:sldMasterId id="2147483692" r:id="rId4"/>
  </p:sldMasterIdLst>
  <p:sldIdLst>
    <p:sldId id="333" r:id="rId5"/>
    <p:sldId id="267" r:id="rId6"/>
  </p:sldIdLst>
  <p:sldSz cx="12192000" cy="6858000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5" autoAdjust="0"/>
    <p:restoredTop sz="95853" autoAdjust="0"/>
  </p:normalViewPr>
  <p:slideViewPr>
    <p:cSldViewPr>
      <p:cViewPr varScale="1">
        <p:scale>
          <a:sx n="99" d="100"/>
          <a:sy n="99" d="100"/>
        </p:scale>
        <p:origin x="49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37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I_Risk Format_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8829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J_Contact Informa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234985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K_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6404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944DE-0323-4A96-ABAC-B56B3A73A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25C67-2417-4B36-9591-219BDC9D7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C8867-703A-47BD-BD7D-459C5B89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28F5E-7C53-49E1-9743-A0FC3664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1D9A0-703A-4E65-A47E-05B998D7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8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A403-2B3C-42D0-81E3-906EBD14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C5D47-9A77-4B08-A727-ECBA66FDF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8AD19-69E2-4605-8F5B-8512CF985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3D514-3635-4445-BBE9-BFA57F11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D1707-F23E-46FC-ACF5-1AB27F0B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1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A_Basic_Master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19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B_Header_Blank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42059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C_Acronym_Box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64710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D_Lef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6" y="1225566"/>
            <a:ext cx="5660576" cy="4798717"/>
          </a:xfrm>
          <a:prstGeom prst="rect">
            <a:avLst/>
          </a:prstGeom>
        </p:spPr>
        <p:txBody>
          <a:bodyPr vert="horz"/>
          <a:lstStyle>
            <a:lvl1pPr marL="177800" indent="-161925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3473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E_Righ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68573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50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893380"/>
            <a:ext cx="11271681" cy="5731532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71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F_Quad_Char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02351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G_Compare_Contras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944165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H_Risk Format_Corner_markings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526257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I_Risk Format_Large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0755632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J_Contact Informa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1260580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K_Transi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1209725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A_Title and Informa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3845454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B_Title and Information P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619166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1799897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C_Closing_Q&amp;A_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029199" y="2595234"/>
            <a:ext cx="6135044" cy="123164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 b="1" i="1" baseline="0">
                <a:solidFill>
                  <a:schemeClr val="bg1"/>
                </a:solidFill>
                <a:effectLst>
                  <a:outerShdw blurRad="50800" dist="381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Closing</a:t>
            </a:r>
            <a:br>
              <a:rPr lang="en-US" dirty="0"/>
            </a:br>
            <a:r>
              <a:rPr lang="en-US" dirty="0"/>
              <a:t>Questions</a:t>
            </a:r>
            <a:br>
              <a:rPr lang="en-US" dirty="0"/>
            </a:br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080188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- 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ZoneTexte 16"/>
          <p:cNvSpPr txBox="1"/>
          <p:nvPr userDrawn="1"/>
        </p:nvSpPr>
        <p:spPr>
          <a:xfrm>
            <a:off x="5089233" y="6606811"/>
            <a:ext cx="2377574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</a:t>
            </a:r>
            <a:r>
              <a:rPr lang="en-GB" sz="933" baseline="0" dirty="0"/>
              <a:t> T</a:t>
            </a:r>
            <a:r>
              <a:rPr lang="en-GB" sz="933" dirty="0"/>
              <a:t>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9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B_Heade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424429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-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Demi-cadre 16"/>
          <p:cNvSpPr/>
          <p:nvPr userDrawn="1"/>
        </p:nvSpPr>
        <p:spPr bwMode="auto">
          <a:xfrm flipH="1" flipV="1">
            <a:off x="6445211" y="45184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5106066" y="6606811"/>
            <a:ext cx="234391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Thales.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55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spcAft>
                <a:spcPts val="1600"/>
              </a:spcAft>
              <a:defRPr/>
            </a:lvl1pPr>
            <a:lvl3pPr>
              <a:defRPr/>
            </a:lvl3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  <a:p>
            <a:pPr lvl="2"/>
            <a:endParaRPr lang="en-AU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639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09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97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73167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929023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52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C_Acronym_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25353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D_Lef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5" y="1225566"/>
            <a:ext cx="5715004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40929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E_Righ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46797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2840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F_Quad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76481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G_Compare_Contr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20410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H_Risk Format_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3040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550222"/>
            <a:ext cx="924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1400" smtClean="0"/>
              <a:pPr algn="l"/>
              <a:t>‹#›</a:t>
            </a:fld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6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3897" y="6642556"/>
            <a:ext cx="9249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0" y="0"/>
            <a:ext cx="12192000" cy="23308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 dirty="0"/>
            </a:br>
            <a:endParaRPr lang="en-US" sz="1100" b="0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0" y="6593176"/>
            <a:ext cx="12192000" cy="216062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/>
            </a:b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142076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642556"/>
            <a:ext cx="101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55687" y="1"/>
            <a:ext cx="11566244" cy="751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11" name="Espace réservé du numéro de diapositive 5"/>
          <p:cNvSpPr txBox="1">
            <a:spLocks/>
          </p:cNvSpPr>
          <p:nvPr/>
        </p:nvSpPr>
        <p:spPr>
          <a:xfrm>
            <a:off x="177649" y="6403771"/>
            <a:ext cx="104827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44350D62-B6BB-E847-B7AB-6B0C5C66D2F8}" type="slidenum">
              <a:rPr lang="fr-FR" sz="1600" smtClean="0">
                <a:solidFill>
                  <a:srgbClr val="333366"/>
                </a:solidFill>
              </a:rPr>
              <a:pPr algn="l"/>
              <a:t>‹#›</a:t>
            </a:fld>
            <a:endParaRPr lang="fr-FR" sz="1600" dirty="0">
              <a:solidFill>
                <a:srgbClr val="333366"/>
              </a:solidFill>
            </a:endParaRPr>
          </a:p>
        </p:txBody>
      </p:sp>
      <p:cxnSp>
        <p:nvCxnSpPr>
          <p:cNvPr id="17" name="Straight Connector 3"/>
          <p:cNvCxnSpPr/>
          <p:nvPr/>
        </p:nvCxnSpPr>
        <p:spPr bwMode="auto">
          <a:xfrm>
            <a:off x="-5941" y="751217"/>
            <a:ext cx="1219794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 bwMode="auto">
          <a:xfrm>
            <a:off x="-3121" y="160674"/>
            <a:ext cx="240000" cy="41043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67" b="0" i="0" u="none" strike="noStrike" cap="none" normalizeH="0" baseline="0">
              <a:ln>
                <a:noFill/>
              </a:ln>
              <a:solidFill>
                <a:srgbClr val="323265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 rot="10800000" flipH="1">
            <a:off x="212929" y="6456764"/>
            <a:ext cx="277824" cy="291115"/>
          </a:xfrm>
          <a:custGeom>
            <a:avLst/>
            <a:gdLst>
              <a:gd name="T0" fmla="*/ 39 w 412"/>
              <a:gd name="T1" fmla="*/ 411 h 411"/>
              <a:gd name="T2" fmla="*/ 0 w 412"/>
              <a:gd name="T3" fmla="*/ 411 h 411"/>
              <a:gd name="T4" fmla="*/ 0 w 412"/>
              <a:gd name="T5" fmla="*/ 0 h 411"/>
              <a:gd name="T6" fmla="*/ 412 w 412"/>
              <a:gd name="T7" fmla="*/ 0 h 411"/>
              <a:gd name="T8" fmla="*/ 412 w 412"/>
              <a:gd name="T9" fmla="*/ 39 h 411"/>
              <a:gd name="T10" fmla="*/ 39 w 412"/>
              <a:gd name="T11" fmla="*/ 39 h 411"/>
              <a:gd name="T12" fmla="*/ 39 w 412"/>
              <a:gd name="T13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2" h="411">
                <a:moveTo>
                  <a:pt x="39" y="411"/>
                </a:moveTo>
                <a:lnTo>
                  <a:pt x="0" y="411"/>
                </a:lnTo>
                <a:lnTo>
                  <a:pt x="0" y="0"/>
                </a:lnTo>
                <a:lnTo>
                  <a:pt x="412" y="0"/>
                </a:lnTo>
                <a:lnTo>
                  <a:pt x="412" y="39"/>
                </a:lnTo>
                <a:lnTo>
                  <a:pt x="39" y="39"/>
                </a:lnTo>
                <a:lnTo>
                  <a:pt x="39" y="41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 rot="16200000">
            <a:off x="-2520007" y="3503268"/>
            <a:ext cx="539531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This document may not be reproduced, modified, adapted, published, translated, in any way, in whole or in part or disclosed to a third party</a:t>
            </a:r>
            <a:r>
              <a:rPr lang="en-AU" sz="800" kern="1200" baseline="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without the prior written consent of Thales  -  © Thales. All rights reserved</a:t>
            </a:r>
            <a:r>
              <a:rPr lang="en-AU" sz="800" noProof="0" dirty="0">
                <a:solidFill>
                  <a:srgbClr val="969696"/>
                </a:solidFill>
              </a:rPr>
              <a:t>.</a:t>
            </a:r>
            <a:endParaRPr lang="en-AU" sz="933" noProof="0" dirty="0">
              <a:solidFill>
                <a:srgbClr val="606060"/>
              </a:solidFill>
            </a:endParaRPr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185656" y="6606811"/>
            <a:ext cx="18473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endParaRPr lang="en-GB" sz="933" dirty="0"/>
          </a:p>
        </p:txBody>
      </p:sp>
      <p:sp>
        <p:nvSpPr>
          <p:cNvPr id="23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593" y="5999176"/>
            <a:ext cx="2548676" cy="9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5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hdr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26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988" indent="-241294" algn="l" defTabSz="609585" rtl="0" eaLnBrk="1" latinLnBrk="0" hangingPunct="1">
        <a:lnSpc>
          <a:spcPct val="100000"/>
        </a:lnSpc>
        <a:spcBef>
          <a:spcPts val="800"/>
        </a:spcBef>
        <a:spcAft>
          <a:spcPts val="1600"/>
        </a:spcAft>
        <a:buClr>
          <a:schemeClr val="bg2"/>
        </a:buClr>
        <a:buSzPct val="90000"/>
        <a:buFont typeface="Century Gothic" panose="020B0502020202020204" pitchFamily="34" charset="0"/>
        <a:buChar char="▌"/>
        <a:tabLst>
          <a:tab pos="1314418" algn="l"/>
        </a:tabLst>
        <a:defRPr lang="fr-FR" sz="2400" b="1" kern="12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719649" indent="-243411" algn="l" defTabSz="609585" rtl="0" eaLnBrk="1" latinLnBrk="0" hangingPunct="1">
        <a:spcBef>
          <a:spcPts val="0"/>
        </a:spcBef>
        <a:spcAft>
          <a:spcPts val="800"/>
        </a:spcAft>
        <a:buSzPct val="100000"/>
        <a:buFontTx/>
        <a:buBlip>
          <a:blip r:embed="rId9"/>
        </a:buBlip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79473" indent="-355591" algn="l" defTabSz="609585" rtl="0" eaLnBrk="1" latinLnBrk="0" hangingPunct="1">
        <a:spcBef>
          <a:spcPts val="480"/>
        </a:spcBef>
        <a:buSzPct val="100000"/>
        <a:buFont typeface="Wingdings" panose="05000000000000000000" pitchFamily="2" charset="2"/>
        <a:buChar char="q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435064" indent="-355591" algn="l" defTabSz="609585" rtl="0" eaLnBrk="1" latinLnBrk="0" hangingPunct="1">
        <a:spcBef>
          <a:spcPct val="20000"/>
        </a:spcBef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6358" indent="-241294" algn="l" defTabSz="609585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17652" indent="-241294" algn="l" defTabSz="609585" rtl="0" eaLnBrk="1" latinLnBrk="0" hangingPunct="1">
        <a:spcBef>
          <a:spcPct val="20000"/>
        </a:spcBef>
        <a:buFont typeface="Arial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B19F16-5729-452C-99D3-D0CF3F8B0188}"/>
              </a:ext>
            </a:extLst>
          </p:cNvPr>
          <p:cNvSpPr/>
          <p:nvPr/>
        </p:nvSpPr>
        <p:spPr>
          <a:xfrm>
            <a:off x="5943600" y="3124200"/>
            <a:ext cx="5562600" cy="381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8E5E788-2521-48BE-BFA6-831F36F3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0403"/>
            <a:ext cx="10546081" cy="581597"/>
          </a:xfrm>
        </p:spPr>
        <p:txBody>
          <a:bodyPr/>
          <a:lstStyle/>
          <a:p>
            <a:r>
              <a:rPr lang="en-US" sz="3200" dirty="0"/>
              <a:t>Proposed Changes for UAF v1.3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6A1DD40-CD82-4895-8341-DEC167B897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33400" y="1066799"/>
            <a:ext cx="10820400" cy="5486401"/>
          </a:xfrm>
        </p:spPr>
        <p:txBody>
          <a:bodyPr numCol="2" spcCol="457200">
            <a:normAutofit lnSpcReduction="10000"/>
          </a:bodyPr>
          <a:lstStyle/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Services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Domain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Mitigation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as Agents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Performers and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 and Effects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is Not an Agent/Performer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Scenarios as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Trustlines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Between Operational Performers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NATO Architecture Framework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Information Element Mapping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Nodes &amp; 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Needlines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and Mission Threads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Location Types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Platform)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Informative Components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Framework Guide for UAF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Model Updates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 Guide Updates</a:t>
            </a:r>
          </a:p>
          <a:p>
            <a:pPr marL="579438" indent="-585788">
              <a:lnSpc>
                <a:spcPct val="11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Metamodel and Modeling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Use Cases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 (Typical &amp; Actual)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Architectural Description &amp; Referencing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Portfolio as Enduring Object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Upper Ontology (IDEAS vs BFO vs TBD)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Views &amp;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Management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Actualization Viewpoint &amp;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Structural &amp; Behavioral Column </a:t>
            </a:r>
            <a:b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Grouping in the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 Viewpoint Designator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Sg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Editorial &amp; Other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 Document Structure, Formatting &amp; Style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Alignment with ISO 42010-2022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BAH Issues (see separate file)</a:t>
            </a:r>
          </a:p>
          <a:p>
            <a:pPr marL="579438" indent="-585788">
              <a:spcBef>
                <a:spcPts val="0"/>
              </a:spcBef>
              <a:buFont typeface="+mj-lt"/>
              <a:buAutoNum type="arabicParenR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000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E5B5B-F068-49F5-A926-1C20BC169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Management 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0B3D5-B5E4-4828-85A5-A19C6C1CF68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4533" y="893380"/>
            <a:ext cx="11552667" cy="5731532"/>
          </a:xfrm>
        </p:spPr>
        <p:txBody>
          <a:bodyPr/>
          <a:lstStyle/>
          <a:p>
            <a:r>
              <a:rPr lang="en-US" dirty="0"/>
              <a:t>One of the AM views shown in the Grid does not have corresponding View Specifications in UAFML: Architecture Taxonomy: Architecture Extensions</a:t>
            </a:r>
          </a:p>
          <a:p>
            <a:pPr lvl="1"/>
            <a:endParaRPr lang="en-US" dirty="0"/>
          </a:p>
          <a:p>
            <a:r>
              <a:rPr lang="en-US" dirty="0"/>
              <a:t>AM Processes view</a:t>
            </a:r>
          </a:p>
          <a:p>
            <a:pPr lvl="1"/>
            <a:r>
              <a:rPr lang="en-US" dirty="0"/>
              <a:t>Should be more than just identification of a methodology (Besides, a methodology is not a process…). Should allow for capturing a process-like diagram.</a:t>
            </a:r>
          </a:p>
          <a:p>
            <a:pPr lvl="1"/>
            <a:endParaRPr lang="en-US" dirty="0"/>
          </a:p>
          <a:p>
            <a:r>
              <a:rPr lang="en-US" dirty="0"/>
              <a:t>AM States view</a:t>
            </a:r>
          </a:p>
          <a:p>
            <a:pPr lvl="1"/>
            <a:r>
              <a:rPr lang="en-US" dirty="0"/>
              <a:t>This should show more than merely “Status”. </a:t>
            </a:r>
            <a:br>
              <a:rPr lang="en-US" dirty="0"/>
            </a:br>
            <a:r>
              <a:rPr lang="en-US" dirty="0"/>
              <a:t>Should be a view showing the progression of </a:t>
            </a:r>
            <a:br>
              <a:rPr lang="en-US" dirty="0"/>
            </a:br>
            <a:r>
              <a:rPr lang="en-US" dirty="0"/>
              <a:t>maturity states for the architecture</a:t>
            </a:r>
          </a:p>
          <a:p>
            <a:pPr lvl="1"/>
            <a:endParaRPr lang="en-US" dirty="0"/>
          </a:p>
          <a:p>
            <a:r>
              <a:rPr lang="en-US" dirty="0"/>
              <a:t>AM Roadmap view</a:t>
            </a:r>
          </a:p>
          <a:p>
            <a:pPr lvl="1"/>
            <a:r>
              <a:rPr lang="en-US" dirty="0"/>
              <a:t>Should be more than indication of </a:t>
            </a:r>
            <a:r>
              <a:rPr lang="en-US" dirty="0" err="1"/>
              <a:t>ToBe</a:t>
            </a:r>
            <a:r>
              <a:rPr lang="en-US" dirty="0"/>
              <a:t> or not </a:t>
            </a:r>
            <a:r>
              <a:rPr lang="en-US" dirty="0" err="1"/>
              <a:t>ToBe</a:t>
            </a:r>
            <a:r>
              <a:rPr lang="en-US" dirty="0"/>
              <a:t>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Should be a timeline of planned/expected</a:t>
            </a:r>
            <a:br>
              <a:rPr lang="en-US" dirty="0"/>
            </a:br>
            <a:r>
              <a:rPr lang="en-US" dirty="0"/>
              <a:t>evolution of the architecture IAW defined</a:t>
            </a:r>
            <a:br>
              <a:rPr lang="en-US" dirty="0"/>
            </a:br>
            <a:r>
              <a:rPr lang="en-US" dirty="0"/>
              <a:t>states and transitions in States view.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Versions should correspond to which </a:t>
            </a:r>
            <a:br>
              <a:rPr lang="en-US" dirty="0"/>
            </a:br>
            <a:r>
              <a:rPr lang="en-US" dirty="0"/>
              <a:t>capabilities, missions, actual measurements, </a:t>
            </a:r>
            <a:r>
              <a:rPr lang="en-US" dirty="0" err="1"/>
              <a:t>etc</a:t>
            </a:r>
            <a:r>
              <a:rPr lang="en-US" dirty="0"/>
              <a:t> will be achieved for that version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BBBF33-9AEE-4715-8296-78AC87CE0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346" y="2590800"/>
            <a:ext cx="5955222" cy="2606506"/>
          </a:xfrm>
          <a:prstGeom prst="rect">
            <a:avLst/>
          </a:prstGeom>
        </p:spPr>
      </p:pic>
      <p:sp>
        <p:nvSpPr>
          <p:cNvPr id="5" name="Arrow: Bent 4">
            <a:extLst>
              <a:ext uri="{FF2B5EF4-FFF2-40B4-BE49-F238E27FC236}">
                <a16:creationId xmlns:a16="http://schemas.microsoft.com/office/drawing/2014/main" id="{DF292051-C850-42E7-AC75-5DCE82C0A36C}"/>
              </a:ext>
            </a:extLst>
          </p:cNvPr>
          <p:cNvSpPr/>
          <p:nvPr/>
        </p:nvSpPr>
        <p:spPr>
          <a:xfrm flipV="1">
            <a:off x="5334000" y="2438400"/>
            <a:ext cx="990600" cy="2362200"/>
          </a:xfrm>
          <a:prstGeom prst="bentArrow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A31789-D7F3-478F-8B43-8981C3BC2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1821" y="4557349"/>
            <a:ext cx="2255628" cy="14668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7534AD20-9D48-4CD0-A8BD-BC24631B0B71}"/>
              </a:ext>
            </a:extLst>
          </p:cNvPr>
          <p:cNvSpPr/>
          <p:nvPr/>
        </p:nvSpPr>
        <p:spPr>
          <a:xfrm>
            <a:off x="4800600" y="5730706"/>
            <a:ext cx="4648200" cy="441494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33597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 Theme" id="{7AA79D18-F6E1-4D6C-8420-9C5A770C01B4}" vid="{54399ECB-4BC6-4E85-BB42-F3A69C52828F}"/>
    </a:ext>
  </a:extLst>
</a:theme>
</file>

<file path=ppt/theme/theme2.xml><?xml version="1.0" encoding="utf-8"?>
<a:theme xmlns:a="http://schemas.openxmlformats.org/drawingml/2006/main" name="2_Corporate Template_Security Markings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E14C260-738B-43BB-B364-E6985E06DA98}"/>
    </a:ext>
  </a:extLst>
</a:theme>
</file>

<file path=ppt/theme/theme3.xml><?xml version="1.0" encoding="utf-8"?>
<a:theme xmlns:a="http://schemas.openxmlformats.org/drawingml/2006/main" name="3_Standard Title ">
  <a:themeElements>
    <a:clrScheme name="1">
      <a:dk1>
        <a:srgbClr val="000000"/>
      </a:dk1>
      <a:lt1>
        <a:srgbClr val="FFFFFF"/>
      </a:lt1>
      <a:dk2>
        <a:srgbClr val="6F6F6F"/>
      </a:dk2>
      <a:lt2>
        <a:srgbClr val="EEECE1"/>
      </a:lt2>
      <a:accent1>
        <a:srgbClr val="5E8AB3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3D65E"/>
      </a:accent6>
      <a:hlink>
        <a:srgbClr val="5E8AB3"/>
      </a:hlink>
      <a:folHlink>
        <a:srgbClr val="4F868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6BA43DB-6872-4722-BB01-E569EEF72301}"/>
    </a:ext>
  </a:extLst>
</a:theme>
</file>

<file path=ppt/theme/theme4.xml><?xml version="1.0" encoding="utf-8"?>
<a:theme xmlns:a="http://schemas.openxmlformats.org/drawingml/2006/main" name="Thales_Systems-KTD_16.9">
  <a:themeElements>
    <a:clrScheme name="Personnalisée 80">
      <a:dk1>
        <a:srgbClr val="333366"/>
      </a:dk1>
      <a:lt1>
        <a:srgbClr val="FFFFFF"/>
      </a:lt1>
      <a:dk2>
        <a:srgbClr val="333366"/>
      </a:dk2>
      <a:lt2>
        <a:srgbClr val="1B425F"/>
      </a:lt2>
      <a:accent1>
        <a:srgbClr val="1B425F"/>
      </a:accent1>
      <a:accent2>
        <a:srgbClr val="333366"/>
      </a:accent2>
      <a:accent3>
        <a:srgbClr val="5CBFD4"/>
      </a:accent3>
      <a:accent4>
        <a:srgbClr val="505050"/>
      </a:accent4>
      <a:accent5>
        <a:srgbClr val="969696"/>
      </a:accent5>
      <a:accent6>
        <a:srgbClr val="2C709B"/>
      </a:accent6>
      <a:hlink>
        <a:srgbClr val="333366"/>
      </a:hlink>
      <a:folHlink>
        <a:srgbClr val="33336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ales_global_16.9_VA" id="{86CC8F7D-9707-45A9-8669-186997B63664}" vid="{3F69A910-136C-4223-9121-69E4943F2E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2920</TotalTime>
  <Words>290</Words>
  <Application>Microsoft Office PowerPoint</Application>
  <PresentationFormat>Widescreen</PresentationFormat>
  <Paragraphs>45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Century Gothic</vt:lpstr>
      <vt:lpstr>Wingdings</vt:lpstr>
      <vt:lpstr>Default Theme</vt:lpstr>
      <vt:lpstr>2_Corporate Template_Security Markings</vt:lpstr>
      <vt:lpstr>3_Standard Title </vt:lpstr>
      <vt:lpstr>Thales_Systems-KTD_16.9</vt:lpstr>
      <vt:lpstr>Proposed Changes for UAF v1.3</vt:lpstr>
      <vt:lpstr>Architecture Management Views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O'Neil</dc:creator>
  <cp:lastModifiedBy>James N Martin</cp:lastModifiedBy>
  <cp:revision>199</cp:revision>
  <cp:lastPrinted>2022-03-16T20:53:35Z</cp:lastPrinted>
  <dcterms:created xsi:type="dcterms:W3CDTF">2021-02-14T15:52:10Z</dcterms:created>
  <dcterms:modified xsi:type="dcterms:W3CDTF">2022-06-01T13:41:27Z</dcterms:modified>
</cp:coreProperties>
</file>