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5" r:id="rId2"/>
    <p:sldMasterId id="2147483687" r:id="rId3"/>
    <p:sldMasterId id="2147483692" r:id="rId4"/>
  </p:sldMasterIdLst>
  <p:sldIdLst>
    <p:sldId id="332" r:id="rId5"/>
    <p:sldId id="2429" r:id="rId6"/>
    <p:sldId id="2430" r:id="rId7"/>
    <p:sldId id="2431" r:id="rId8"/>
  </p:sldIdLst>
  <p:sldSz cx="12192000" cy="6858000"/>
  <p:notesSz cx="7019925" cy="93059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65" autoAdjust="0"/>
    <p:restoredTop sz="95853" autoAdjust="0"/>
  </p:normalViewPr>
  <p:slideViewPr>
    <p:cSldViewPr>
      <p:cViewPr varScale="1">
        <p:scale>
          <a:sx n="99" d="100"/>
          <a:sy n="99" d="100"/>
        </p:scale>
        <p:origin x="498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A_Basic_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737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I_Risk Format_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sz="quarter" idx="17" hasCustomPrompt="1"/>
          </p:nvPr>
        </p:nvSpPr>
        <p:spPr>
          <a:xfrm>
            <a:off x="304798" y="1134320"/>
            <a:ext cx="4954140" cy="4861367"/>
          </a:xfrm>
          <a:prstGeom prst="rect">
            <a:avLst/>
          </a:prstGeom>
        </p:spPr>
        <p:txBody>
          <a:bodyPr vert="horz"/>
          <a:lstStyle>
            <a:lvl1pPr marL="180975" indent="-180975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r>
              <a:rPr lang="en-US" dirty="0"/>
              <a:t>Bullet 1 level – Bullet 130% size text – Black, 16 point Arial</a:t>
            </a:r>
          </a:p>
          <a:p>
            <a:pPr lvl="1"/>
            <a:r>
              <a:rPr lang="en-US" dirty="0"/>
              <a:t>Bullet 2 level – 14 point Arial Italic</a:t>
            </a:r>
          </a:p>
          <a:p>
            <a:pPr lvl="2"/>
            <a:r>
              <a:rPr lang="en-US" dirty="0"/>
              <a:t>Bullet 3 level – Bullet 125% size text – 14 point Arial</a:t>
            </a:r>
          </a:p>
          <a:p>
            <a:pPr lvl="3"/>
            <a:r>
              <a:rPr lang="en-US" dirty="0"/>
              <a:t>Bullet 4 level – 14 point Arial Italic</a:t>
            </a:r>
          </a:p>
          <a:p>
            <a:pPr lvl="4"/>
            <a:r>
              <a:rPr lang="en-US" dirty="0"/>
              <a:t>Bullet 5 level – Bullet 100% size text – 14 point Arial</a:t>
            </a:r>
          </a:p>
        </p:txBody>
      </p:sp>
      <p:pic>
        <p:nvPicPr>
          <p:cNvPr id="9" name="Picture 8" descr="CCEO Risk Format_P8sample_crosshatch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204" y="1134532"/>
            <a:ext cx="6164275" cy="456468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412205" y="5777499"/>
            <a:ext cx="6145364" cy="220573"/>
            <a:chOff x="4333069" y="5714104"/>
            <a:chExt cx="4609023" cy="220573"/>
          </a:xfrm>
        </p:grpSpPr>
        <p:sp>
          <p:nvSpPr>
            <p:cNvPr id="11" name="Rectangle 10"/>
            <p:cNvSpPr/>
            <p:nvPr/>
          </p:nvSpPr>
          <p:spPr>
            <a:xfrm>
              <a:off x="4333069" y="5748518"/>
              <a:ext cx="228600" cy="1524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987786" y="5748724"/>
              <a:ext cx="228600" cy="1524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44208" y="5714104"/>
              <a:ext cx="4397884" cy="220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  <a:tabLst>
                  <a:tab pos="2630488" algn="l"/>
                </a:tabLst>
              </a:pPr>
              <a:r>
                <a:rPr lang="en-US" sz="900" dirty="0"/>
                <a:t>Current risk assessment with uncertainty	Expected risk assessment with	proposed mitigation</a:t>
              </a:r>
            </a:p>
          </p:txBody>
        </p:sp>
      </p:grp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1688294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J_Contact Informat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13242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320023" y="6395155"/>
            <a:ext cx="2244956" cy="32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b">
            <a:prstTxWarp prst="textNoShape">
              <a:avLst/>
            </a:prstTxWarp>
            <a:spAutoFit/>
          </a:bodyPr>
          <a:lstStyle/>
          <a:p>
            <a:pPr>
              <a:lnSpc>
                <a:spcPts val="860"/>
              </a:lnSpc>
            </a:pPr>
            <a:r>
              <a:rPr lang="en-US" sz="800" dirty="0"/>
              <a:t>e-mail address</a:t>
            </a:r>
          </a:p>
          <a:p>
            <a:pPr>
              <a:lnSpc>
                <a:spcPts val="860"/>
              </a:lnSpc>
            </a:pPr>
            <a:r>
              <a:rPr lang="en-US" sz="800" dirty="0"/>
              <a:t>Department/subdivision name</a:t>
            </a:r>
          </a:p>
        </p:txBody>
      </p:sp>
    </p:spTree>
    <p:extLst>
      <p:ext uri="{BB962C8B-B14F-4D97-AF65-F5344CB8AC3E}">
        <p14:creationId xmlns:p14="http://schemas.microsoft.com/office/powerpoint/2010/main" val="2349853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K_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2111898"/>
            <a:ext cx="10831285" cy="1063867"/>
          </a:xfrm>
          <a:prstGeom prst="rect">
            <a:avLst/>
          </a:prstGeom>
        </p:spPr>
        <p:txBody>
          <a:bodyPr/>
          <a:lstStyle>
            <a:lvl1pPr algn="l">
              <a:defRPr sz="3200" b="1" i="1" baseline="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Transition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3245325"/>
            <a:ext cx="1083128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Transition Subtitle</a:t>
            </a:r>
          </a:p>
        </p:txBody>
      </p:sp>
    </p:spTree>
    <p:extLst>
      <p:ext uri="{BB962C8B-B14F-4D97-AF65-F5344CB8AC3E}">
        <p14:creationId xmlns:p14="http://schemas.microsoft.com/office/powerpoint/2010/main" val="2564040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944DE-0323-4A96-ABAC-B56B3A73A4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325C67-2417-4B36-9591-219BDC9D7C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3C8867-703A-47BD-BD7D-459C5B89B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A7CA-4443-40B7-8975-50D854AE7CD9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28F5E-7C53-49E1-9743-A0FC3664A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1D9A0-703A-4E65-A47E-05B998D78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0AA3E-3D22-401D-B700-8230AA9E9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387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DA403-2B3C-42D0-81E3-906EBD149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CC5D47-9A77-4B08-A727-ECBA66FDF2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8AD19-69E2-4605-8F5B-8512CF985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A7CA-4443-40B7-8975-50D854AE7CD9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3D514-3635-4445-BBE9-BFA57F118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D1707-F23E-46FC-ACF5-1AB27F0B6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0AA3E-3D22-401D-B700-8230AA9E9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813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A_Basic_Master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194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B_Header_Blank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16420592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C_Acronym_Box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307521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pPr marL="171450" marR="0" lvl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/>
            </a:pPr>
            <a:r>
              <a:rPr lang="en-US" dirty="0"/>
              <a:t>This is a multipurpose box—use for text, tables, charts or video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304797" y="5653378"/>
            <a:ext cx="11271683" cy="470841"/>
          </a:xfrm>
          <a:prstGeom prst="rect">
            <a:avLst/>
          </a:prstGeom>
        </p:spPr>
        <p:txBody>
          <a:bodyPr vert="horz" numCol="4"/>
          <a:lstStyle>
            <a:lvl1pPr marL="0" marR="0" indent="0" algn="l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1825625" algn="l"/>
                <a:tab pos="3659188" algn="l"/>
                <a:tab pos="5484813" algn="l"/>
              </a:tabLst>
              <a:defRPr sz="800" b="1" i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ACR1 = Acronym 1</a:t>
            </a:r>
            <a:br>
              <a:rPr lang="en-US" dirty="0"/>
            </a:br>
            <a:r>
              <a:rPr lang="en-US" dirty="0"/>
              <a:t>ACR2 = Acronym 2</a:t>
            </a:r>
            <a:br>
              <a:rPr lang="en-US" dirty="0"/>
            </a:br>
            <a:r>
              <a:rPr lang="en-US" dirty="0"/>
              <a:t>ACR3 = Acronym 3</a:t>
            </a:r>
            <a:br>
              <a:rPr lang="en-US" dirty="0"/>
            </a:br>
            <a:r>
              <a:rPr lang="en-US" dirty="0"/>
              <a:t>ACR4 = Acronym 4</a:t>
            </a:r>
            <a:br>
              <a:rPr lang="en-US" dirty="0"/>
            </a:br>
            <a:r>
              <a:rPr lang="en-US" dirty="0"/>
              <a:t>ACR5 = Acronym 5</a:t>
            </a:r>
            <a:br>
              <a:rPr lang="en-US" dirty="0"/>
            </a:br>
            <a:r>
              <a:rPr lang="en-US" dirty="0"/>
              <a:t>ACR6 = Acronym 6</a:t>
            </a:r>
            <a:br>
              <a:rPr lang="en-US" dirty="0"/>
            </a:br>
            <a:r>
              <a:rPr lang="en-US" dirty="0"/>
              <a:t>ACR7 = Acronym 7</a:t>
            </a:r>
            <a:br>
              <a:rPr lang="en-US" dirty="0"/>
            </a:br>
            <a:r>
              <a:rPr lang="en-US" dirty="0"/>
              <a:t>ACR8 = Acronym 8</a:t>
            </a:r>
          </a:p>
        </p:txBody>
      </p:sp>
    </p:spTree>
    <p:extLst>
      <p:ext uri="{BB962C8B-B14F-4D97-AF65-F5344CB8AC3E}">
        <p14:creationId xmlns:p14="http://schemas.microsoft.com/office/powerpoint/2010/main" val="1647107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D_Left_Text_Pictur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04796" y="1225566"/>
            <a:ext cx="5660576" cy="4798717"/>
          </a:xfrm>
          <a:prstGeom prst="rect">
            <a:avLst/>
          </a:prstGeom>
        </p:spPr>
        <p:txBody>
          <a:bodyPr vert="horz"/>
          <a:lstStyle>
            <a:lvl1pPr marL="177800" indent="-161925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096001" y="1207637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9334730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E_Right_Text_Pictur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10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5966231" y="1225566"/>
            <a:ext cx="5768573" cy="4798717"/>
          </a:xfrm>
          <a:prstGeom prst="rect">
            <a:avLst/>
          </a:prstGeom>
        </p:spPr>
        <p:txBody>
          <a:bodyPr vert="horz"/>
          <a:lstStyle>
            <a:lvl1pPr marL="169863" indent="-169863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304798" y="1225424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9350437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A_Basic_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893380"/>
            <a:ext cx="11271681" cy="5731532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71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F_Quad_Chart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6102445" y="1205816"/>
            <a:ext cx="255" cy="4893307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04798" y="3641651"/>
            <a:ext cx="11497457" cy="6396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8" y="1205815"/>
            <a:ext cx="5691268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209078" y="1205815"/>
            <a:ext cx="5593177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93647"/>
            <a:ext cx="5691268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09078" y="3693647"/>
            <a:ext cx="5593177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023511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G_Compare_Contrast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106341" y="3744347"/>
            <a:ext cx="0" cy="2345875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9" y="1197639"/>
            <a:ext cx="11477472" cy="2366552"/>
          </a:xfrm>
          <a:prstGeom prst="rect">
            <a:avLst/>
          </a:prstGeom>
        </p:spPr>
        <p:txBody>
          <a:bodyPr vert="horz"/>
          <a:lstStyle>
            <a:lvl1pPr marL="120650" indent="-109538">
              <a:tabLst/>
              <a:defRPr sz="1600"/>
            </a:lvl1pPr>
            <a:lvl2pPr marL="339725" indent="-169863">
              <a:defRPr sz="1600"/>
            </a:lvl2pPr>
            <a:lvl3pPr marL="565150" indent="-112713">
              <a:defRPr sz="1600"/>
            </a:lvl3pPr>
            <a:lvl4pPr marL="862013" indent="-169863"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85471"/>
            <a:ext cx="5615759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92127" y="3685471"/>
            <a:ext cx="5490143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29441658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H_Risk Format_Corner_markings Imag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CEO Risk Format_P8sample_crosshatch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1067" y="814686"/>
            <a:ext cx="2979367" cy="1867301"/>
          </a:xfrm>
          <a:prstGeom prst="rect">
            <a:avLst/>
          </a:prstGeom>
        </p:spPr>
      </p:pic>
      <p:sp>
        <p:nvSpPr>
          <p:cNvPr id="11" name="Content Placeholder 6"/>
          <p:cNvSpPr>
            <a:spLocks noGrp="1"/>
          </p:cNvSpPr>
          <p:nvPr>
            <p:ph sz="quarter" idx="17"/>
          </p:nvPr>
        </p:nvSpPr>
        <p:spPr>
          <a:xfrm>
            <a:off x="304798" y="1233557"/>
            <a:ext cx="7647297" cy="4794684"/>
          </a:xfrm>
          <a:prstGeom prst="rect">
            <a:avLst/>
          </a:prstGeom>
        </p:spPr>
        <p:txBody>
          <a:bodyPr vert="horz"/>
          <a:lstStyle>
            <a:lvl1pPr marL="180975" indent="-169863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35262577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I_Risk Format_Large Imag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sz="quarter" idx="17" hasCustomPrompt="1"/>
          </p:nvPr>
        </p:nvSpPr>
        <p:spPr>
          <a:xfrm>
            <a:off x="304798" y="1134320"/>
            <a:ext cx="4954140" cy="4861367"/>
          </a:xfrm>
          <a:prstGeom prst="rect">
            <a:avLst/>
          </a:prstGeom>
        </p:spPr>
        <p:txBody>
          <a:bodyPr vert="horz"/>
          <a:lstStyle>
            <a:lvl1pPr marL="180975" indent="-180975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r>
              <a:rPr lang="en-US" dirty="0"/>
              <a:t>Bullet 1 level – Bullet 130% size text – Black, 16 point Arial</a:t>
            </a:r>
          </a:p>
          <a:p>
            <a:pPr lvl="1"/>
            <a:r>
              <a:rPr lang="en-US" dirty="0"/>
              <a:t>Bullet 2 level – 14 point Arial Italic</a:t>
            </a:r>
          </a:p>
          <a:p>
            <a:pPr lvl="2"/>
            <a:r>
              <a:rPr lang="en-US" dirty="0"/>
              <a:t>Bullet 3 level – Bullet 125% size text – 14 point Arial</a:t>
            </a:r>
          </a:p>
          <a:p>
            <a:pPr lvl="3"/>
            <a:r>
              <a:rPr lang="en-US" dirty="0"/>
              <a:t>Bullet 4 level – 14 point Arial Italic</a:t>
            </a:r>
          </a:p>
          <a:p>
            <a:pPr lvl="4"/>
            <a:r>
              <a:rPr lang="en-US" dirty="0"/>
              <a:t>Bullet 5 level – Bullet 100% size text – 14 point Arial</a:t>
            </a:r>
          </a:p>
        </p:txBody>
      </p:sp>
      <p:pic>
        <p:nvPicPr>
          <p:cNvPr id="9" name="Picture 8" descr="CCEO Risk Format_P8sample_crosshatch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204" y="1134532"/>
            <a:ext cx="6164275" cy="456468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412205" y="5777499"/>
            <a:ext cx="6145364" cy="220573"/>
            <a:chOff x="4333069" y="5714104"/>
            <a:chExt cx="4609023" cy="220573"/>
          </a:xfrm>
        </p:grpSpPr>
        <p:sp>
          <p:nvSpPr>
            <p:cNvPr id="11" name="Rectangle 10"/>
            <p:cNvSpPr/>
            <p:nvPr/>
          </p:nvSpPr>
          <p:spPr>
            <a:xfrm>
              <a:off x="4333069" y="5748518"/>
              <a:ext cx="228600" cy="1524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987786" y="5748724"/>
              <a:ext cx="228600" cy="1524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44208" y="5714104"/>
              <a:ext cx="4397884" cy="220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  <a:tabLst>
                  <a:tab pos="2630488" algn="l"/>
                </a:tabLst>
              </a:pPr>
              <a:r>
                <a:rPr lang="en-US" sz="900" dirty="0"/>
                <a:t>Current risk assessment with uncertainty	Expected risk assessment with	proposed mitigation</a:t>
              </a:r>
            </a:p>
          </p:txBody>
        </p:sp>
      </p:grp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10755632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J_Contact Information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13242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320023" y="6395155"/>
            <a:ext cx="2244956" cy="32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b">
            <a:prstTxWarp prst="textNoShape">
              <a:avLst/>
            </a:prstTxWarp>
            <a:spAutoFit/>
          </a:bodyPr>
          <a:lstStyle/>
          <a:p>
            <a:pPr>
              <a:lnSpc>
                <a:spcPts val="860"/>
              </a:lnSpc>
            </a:pPr>
            <a:r>
              <a:rPr lang="en-US" sz="800" dirty="0"/>
              <a:t>e-mail address</a:t>
            </a:r>
          </a:p>
          <a:p>
            <a:pPr>
              <a:lnSpc>
                <a:spcPts val="860"/>
              </a:lnSpc>
            </a:pPr>
            <a:r>
              <a:rPr lang="en-US" sz="800" dirty="0"/>
              <a:t>Department/subdivision name</a:t>
            </a:r>
          </a:p>
        </p:txBody>
      </p:sp>
    </p:spTree>
    <p:extLst>
      <p:ext uri="{BB962C8B-B14F-4D97-AF65-F5344CB8AC3E}">
        <p14:creationId xmlns:p14="http://schemas.microsoft.com/office/powerpoint/2010/main" val="12605809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K_Transition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2111898"/>
            <a:ext cx="10831285" cy="1063867"/>
          </a:xfrm>
          <a:prstGeom prst="rect">
            <a:avLst/>
          </a:prstGeom>
        </p:spPr>
        <p:txBody>
          <a:bodyPr/>
          <a:lstStyle>
            <a:lvl1pPr algn="l">
              <a:defRPr sz="3200" b="1" i="1" baseline="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Transition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3245325"/>
            <a:ext cx="1083128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Transition Subtitle</a:t>
            </a:r>
          </a:p>
        </p:txBody>
      </p:sp>
    </p:spTree>
    <p:extLst>
      <p:ext uri="{BB962C8B-B14F-4D97-AF65-F5344CB8AC3E}">
        <p14:creationId xmlns:p14="http://schemas.microsoft.com/office/powerpoint/2010/main" val="1209725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A_Title and Informa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821800" y="1660395"/>
            <a:ext cx="6801853" cy="1239457"/>
          </a:xfrm>
          <a:prstGeom prst="rect">
            <a:avLst/>
          </a:prstGeom>
        </p:spPr>
        <p:txBody>
          <a:bodyPr anchor="t" anchorCtr="0"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en-US" dirty="0"/>
              <a:t>Your Title – 26 Point Arial, Bold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821800" y="3124909"/>
            <a:ext cx="6801853" cy="1001228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000" dirty="0"/>
              <a:t>Speaker’s name</a:t>
            </a:r>
            <a:br>
              <a:rPr lang="en-US" sz="2000" dirty="0"/>
            </a:br>
            <a:r>
              <a:rPr lang="en-US" sz="2000" dirty="0"/>
              <a:t>and organization – </a:t>
            </a:r>
            <a:br>
              <a:rPr lang="en-US" sz="2000" dirty="0"/>
            </a:br>
            <a:r>
              <a:rPr lang="en-US" sz="2000" dirty="0"/>
              <a:t>20 Point Arial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821302" y="4355982"/>
            <a:ext cx="6803007" cy="457844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8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Date – 18 point Arial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269461" y="6492876"/>
            <a:ext cx="355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900" i="1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2E008B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© 2022 The Aerospace Corporation</a:t>
            </a:r>
          </a:p>
        </p:txBody>
      </p:sp>
    </p:spTree>
    <p:extLst>
      <p:ext uri="{BB962C8B-B14F-4D97-AF65-F5344CB8AC3E}">
        <p14:creationId xmlns:p14="http://schemas.microsoft.com/office/powerpoint/2010/main" val="3845454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B_Title and Information Pag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821800" y="1660395"/>
            <a:ext cx="6801853" cy="1239457"/>
          </a:xfrm>
          <a:prstGeom prst="rect">
            <a:avLst/>
          </a:prstGeom>
        </p:spPr>
        <p:txBody>
          <a:bodyPr anchor="t" anchorCtr="0"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en-US" dirty="0"/>
              <a:t>Your Title – 26 Point Arial, Bold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821800" y="3124909"/>
            <a:ext cx="6801853" cy="1001228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000" dirty="0"/>
              <a:t>Speaker’s name</a:t>
            </a:r>
            <a:br>
              <a:rPr lang="en-US" sz="2000" dirty="0"/>
            </a:br>
            <a:r>
              <a:rPr lang="en-US" sz="2000" dirty="0"/>
              <a:t>and organization – </a:t>
            </a:r>
            <a:br>
              <a:rPr lang="en-US" sz="2000" dirty="0"/>
            </a:br>
            <a:r>
              <a:rPr lang="en-US" sz="2000" dirty="0"/>
              <a:t>20 Point Arial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821302" y="4355982"/>
            <a:ext cx="6803007" cy="457844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8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Date – 18 point Arial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2"/>
            <a:ext cx="12191999" cy="23883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This Box Is For Security Markings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2" y="6619166"/>
            <a:ext cx="12191999" cy="23883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This Box Is For Security Markings</a:t>
            </a:r>
          </a:p>
        </p:txBody>
      </p:sp>
      <p:sp>
        <p:nvSpPr>
          <p:cNvPr id="11" name="Date Placeholder 3"/>
          <p:cNvSpPr txBox="1">
            <a:spLocks/>
          </p:cNvSpPr>
          <p:nvPr/>
        </p:nvSpPr>
        <p:spPr>
          <a:xfrm>
            <a:off x="269461" y="6492876"/>
            <a:ext cx="355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900" i="1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2E008B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© 2022 The Aerospace Corporation</a:t>
            </a:r>
          </a:p>
        </p:txBody>
      </p:sp>
    </p:spTree>
    <p:extLst>
      <p:ext uri="{BB962C8B-B14F-4D97-AF65-F5344CB8AC3E}">
        <p14:creationId xmlns:p14="http://schemas.microsoft.com/office/powerpoint/2010/main" val="17998972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C_Closing_Q&amp;A_Ba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029199" y="2595234"/>
            <a:ext cx="6135044" cy="123164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800" b="1" i="1" baseline="0">
                <a:solidFill>
                  <a:schemeClr val="bg1"/>
                </a:solidFill>
                <a:effectLst>
                  <a:outerShdw blurRad="50800" dist="381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en-US" dirty="0"/>
              <a:t>Closing</a:t>
            </a:r>
            <a:br>
              <a:rPr lang="en-US" dirty="0"/>
            </a:br>
            <a:r>
              <a:rPr lang="en-US" dirty="0"/>
              <a:t>Questions</a:t>
            </a:r>
            <a:br>
              <a:rPr lang="en-US" dirty="0"/>
            </a:br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2080188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- Slid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02733" y="1342954"/>
            <a:ext cx="6557364" cy="4254383"/>
          </a:xfrm>
        </p:spPr>
        <p:txBody>
          <a:bodyPr/>
          <a:lstStyle>
            <a:lvl1pPr algn="l">
              <a:defRPr sz="3467">
                <a:solidFill>
                  <a:schemeClr val="bg2"/>
                </a:solidFill>
              </a:defRPr>
            </a:lvl1pPr>
          </a:lstStyle>
          <a:p>
            <a:r>
              <a:rPr lang="en-AU" noProof="0" dirty="0"/>
              <a:t>Click to edit Master </a:t>
            </a:r>
            <a:br>
              <a:rPr lang="en-AU" noProof="0" dirty="0"/>
            </a:br>
            <a:r>
              <a:rPr lang="en-AU" noProof="0" dirty="0"/>
              <a:t>title style</a:t>
            </a:r>
            <a:endParaRPr lang="fr-FR" dirty="0"/>
          </a:p>
        </p:txBody>
      </p:sp>
      <p:sp>
        <p:nvSpPr>
          <p:cNvPr id="3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02733" y="4179769"/>
            <a:ext cx="6557364" cy="379656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1" cap="all">
                <a:solidFill>
                  <a:schemeClr val="accent4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noProof="0" dirty="0"/>
              <a:t>Click to edit master Text styles</a:t>
            </a:r>
          </a:p>
        </p:txBody>
      </p:sp>
      <p:sp>
        <p:nvSpPr>
          <p:cNvPr id="14" name="Demi-cadre 13"/>
          <p:cNvSpPr/>
          <p:nvPr userDrawn="1"/>
        </p:nvSpPr>
        <p:spPr bwMode="auto">
          <a:xfrm>
            <a:off x="402732" y="1931315"/>
            <a:ext cx="514885" cy="525284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1B425F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240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17" name="ZoneTexte 16"/>
          <p:cNvSpPr txBox="1"/>
          <p:nvPr userDrawn="1"/>
        </p:nvSpPr>
        <p:spPr>
          <a:xfrm>
            <a:off x="5089233" y="6606811"/>
            <a:ext cx="2377574" cy="2358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GB" sz="933" dirty="0"/>
              <a:t>Copyright © </a:t>
            </a:r>
            <a:r>
              <a:rPr lang="en-GB" sz="933" baseline="0" dirty="0"/>
              <a:t> T</a:t>
            </a:r>
            <a:r>
              <a:rPr lang="en-GB" sz="933" dirty="0"/>
              <a:t>hales. All rights reserved</a:t>
            </a:r>
          </a:p>
        </p:txBody>
      </p:sp>
      <p:sp>
        <p:nvSpPr>
          <p:cNvPr id="16" name="ZoneTexte 11"/>
          <p:cNvSpPr txBox="1">
            <a:spLocks noChangeArrowheads="1"/>
          </p:cNvSpPr>
          <p:nvPr userDrawn="1"/>
        </p:nvSpPr>
        <p:spPr bwMode="auto">
          <a:xfrm>
            <a:off x="4943871" y="6298554"/>
            <a:ext cx="2686228" cy="232286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chemeClr val="bg2"/>
            </a:solidFill>
            <a:miter lim="800000"/>
            <a:headEnd/>
            <a:tailEnd/>
          </a:ln>
        </p:spPr>
        <p:txBody>
          <a:bodyPr wrap="square" tIns="6240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>
                <a:solidFill>
                  <a:schemeClr val="tx1"/>
                </a:solidFill>
                <a:latin typeface="Arial" charset="0"/>
              </a:rPr>
              <a:t>OPEN</a:t>
            </a:r>
            <a:endParaRPr lang="en-US" sz="800" b="1" baseline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8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33" y="346077"/>
            <a:ext cx="2934193" cy="65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193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B_Header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24244295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1- 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02733" y="1342954"/>
            <a:ext cx="6557364" cy="4254383"/>
          </a:xfrm>
        </p:spPr>
        <p:txBody>
          <a:bodyPr/>
          <a:lstStyle>
            <a:lvl1pPr algn="l">
              <a:defRPr sz="3467">
                <a:solidFill>
                  <a:schemeClr val="bg2"/>
                </a:solidFill>
              </a:defRPr>
            </a:lvl1pPr>
          </a:lstStyle>
          <a:p>
            <a:r>
              <a:rPr lang="en-AU" noProof="0" dirty="0"/>
              <a:t>Click to edit Master </a:t>
            </a:r>
            <a:br>
              <a:rPr lang="en-AU" noProof="0" dirty="0"/>
            </a:br>
            <a:r>
              <a:rPr lang="en-AU" noProof="0" dirty="0"/>
              <a:t>title style</a:t>
            </a:r>
            <a:endParaRPr lang="fr-FR" dirty="0"/>
          </a:p>
        </p:txBody>
      </p:sp>
      <p:sp>
        <p:nvSpPr>
          <p:cNvPr id="3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02733" y="4179769"/>
            <a:ext cx="6557364" cy="379656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1" cap="all">
                <a:solidFill>
                  <a:schemeClr val="accent4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noProof="0" dirty="0"/>
              <a:t>Click to edit master Text styles</a:t>
            </a:r>
          </a:p>
        </p:txBody>
      </p:sp>
      <p:sp>
        <p:nvSpPr>
          <p:cNvPr id="14" name="Demi-cadre 13"/>
          <p:cNvSpPr/>
          <p:nvPr userDrawn="1"/>
        </p:nvSpPr>
        <p:spPr bwMode="auto">
          <a:xfrm>
            <a:off x="402732" y="1931315"/>
            <a:ext cx="514885" cy="525284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1B425F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240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17" name="Demi-cadre 16"/>
          <p:cNvSpPr/>
          <p:nvPr userDrawn="1"/>
        </p:nvSpPr>
        <p:spPr bwMode="auto">
          <a:xfrm flipH="1" flipV="1">
            <a:off x="6445211" y="4518415"/>
            <a:ext cx="514885" cy="525284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1B425F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2400"/>
          </a:p>
        </p:txBody>
      </p:sp>
      <p:sp>
        <p:nvSpPr>
          <p:cNvPr id="18" name="ZoneTexte 17"/>
          <p:cNvSpPr txBox="1"/>
          <p:nvPr userDrawn="1"/>
        </p:nvSpPr>
        <p:spPr>
          <a:xfrm>
            <a:off x="5106066" y="6606811"/>
            <a:ext cx="2343910" cy="2358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GB" sz="933" dirty="0"/>
              <a:t>Copyright © Thales. All rights reserved</a:t>
            </a:r>
          </a:p>
        </p:txBody>
      </p:sp>
      <p:sp>
        <p:nvSpPr>
          <p:cNvPr id="16" name="ZoneTexte 11"/>
          <p:cNvSpPr txBox="1">
            <a:spLocks noChangeArrowheads="1"/>
          </p:cNvSpPr>
          <p:nvPr userDrawn="1"/>
        </p:nvSpPr>
        <p:spPr bwMode="auto">
          <a:xfrm>
            <a:off x="4943871" y="6298554"/>
            <a:ext cx="2686228" cy="232286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chemeClr val="bg2"/>
            </a:solidFill>
            <a:miter lim="800000"/>
            <a:headEnd/>
            <a:tailEnd/>
          </a:ln>
        </p:spPr>
        <p:txBody>
          <a:bodyPr wrap="square" tIns="6240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>
                <a:solidFill>
                  <a:schemeClr val="tx1"/>
                </a:solidFill>
                <a:latin typeface="Arial" charset="0"/>
              </a:rPr>
              <a:t>OPEN</a:t>
            </a:r>
            <a:endParaRPr lang="en-US" sz="800" b="1" baseline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1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33" y="346077"/>
            <a:ext cx="2934193" cy="65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1552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39354" y="928723"/>
            <a:ext cx="11682577" cy="5245940"/>
          </a:xfrm>
          <a:prstGeom prst="rect">
            <a:avLst/>
          </a:prstGeom>
        </p:spPr>
        <p:txBody>
          <a:bodyPr/>
          <a:lstStyle>
            <a:lvl1pPr>
              <a:spcBef>
                <a:spcPts val="800"/>
              </a:spcBef>
              <a:spcAft>
                <a:spcPts val="1600"/>
              </a:spcAft>
              <a:defRPr/>
            </a:lvl1pPr>
            <a:lvl3pPr>
              <a:defRPr/>
            </a:lvl3pPr>
          </a:lstStyle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Level</a:t>
            </a:r>
          </a:p>
          <a:p>
            <a:pPr lvl="5"/>
            <a:r>
              <a:rPr lang="en-AU" noProof="0" dirty="0"/>
              <a:t>Level</a:t>
            </a:r>
          </a:p>
          <a:p>
            <a:pPr lvl="2"/>
            <a:endParaRPr lang="en-AU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463941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09600" y="961237"/>
            <a:ext cx="5384800" cy="5223289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97600" y="961237"/>
            <a:ext cx="5384800" cy="5223289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731678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9929023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3525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C_Acronym_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307521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pPr marL="171450" marR="0" lvl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/>
            </a:pPr>
            <a:r>
              <a:rPr lang="en-US" dirty="0"/>
              <a:t>This is a multipurpose box—use for text, tables, charts or video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304797" y="5653378"/>
            <a:ext cx="11271683" cy="470841"/>
          </a:xfrm>
          <a:prstGeom prst="rect">
            <a:avLst/>
          </a:prstGeom>
        </p:spPr>
        <p:txBody>
          <a:bodyPr vert="horz" numCol="4"/>
          <a:lstStyle>
            <a:lvl1pPr marL="0" marR="0" indent="0" algn="l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1825625" algn="l"/>
                <a:tab pos="3659188" algn="l"/>
                <a:tab pos="5484813" algn="l"/>
              </a:tabLst>
              <a:defRPr sz="800" b="1" i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ACR1 = Acronym 1</a:t>
            </a:r>
            <a:br>
              <a:rPr lang="en-US" dirty="0"/>
            </a:br>
            <a:r>
              <a:rPr lang="en-US" dirty="0"/>
              <a:t>ACR2 = Acronym 2</a:t>
            </a:r>
            <a:br>
              <a:rPr lang="en-US" dirty="0"/>
            </a:br>
            <a:r>
              <a:rPr lang="en-US" dirty="0"/>
              <a:t>ACR3 = Acronym 3</a:t>
            </a:r>
            <a:br>
              <a:rPr lang="en-US" dirty="0"/>
            </a:br>
            <a:r>
              <a:rPr lang="en-US" dirty="0"/>
              <a:t>ACR4 = Acronym 4</a:t>
            </a:r>
            <a:br>
              <a:rPr lang="en-US" dirty="0"/>
            </a:br>
            <a:r>
              <a:rPr lang="en-US" dirty="0"/>
              <a:t>ACR5 = Acronym 5</a:t>
            </a:r>
            <a:br>
              <a:rPr lang="en-US" dirty="0"/>
            </a:br>
            <a:r>
              <a:rPr lang="en-US" dirty="0"/>
              <a:t>ACR6 = Acronym 6</a:t>
            </a:r>
            <a:br>
              <a:rPr lang="en-US" dirty="0"/>
            </a:br>
            <a:r>
              <a:rPr lang="en-US" dirty="0"/>
              <a:t>ACR7 = Acronym 7</a:t>
            </a:r>
            <a:br>
              <a:rPr lang="en-US" dirty="0"/>
            </a:br>
            <a:r>
              <a:rPr lang="en-US" dirty="0"/>
              <a:t>ACR8 = Acronym 8</a:t>
            </a:r>
          </a:p>
        </p:txBody>
      </p:sp>
    </p:spTree>
    <p:extLst>
      <p:ext uri="{BB962C8B-B14F-4D97-AF65-F5344CB8AC3E}">
        <p14:creationId xmlns:p14="http://schemas.microsoft.com/office/powerpoint/2010/main" val="1253535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D_Left_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04795" y="1225566"/>
            <a:ext cx="5715004" cy="4798717"/>
          </a:xfrm>
          <a:prstGeom prst="rect">
            <a:avLst/>
          </a:prstGeom>
        </p:spPr>
        <p:txBody>
          <a:bodyPr vert="horz"/>
          <a:lstStyle>
            <a:lvl1pPr marL="169863" indent="-169863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096001" y="1207637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40929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E_Right_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10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5966231" y="1225566"/>
            <a:ext cx="5746797" cy="4798717"/>
          </a:xfrm>
          <a:prstGeom prst="rect">
            <a:avLst/>
          </a:prstGeom>
        </p:spPr>
        <p:txBody>
          <a:bodyPr vert="horz"/>
          <a:lstStyle>
            <a:lvl1pPr marL="169863" indent="-169863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304798" y="1225424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2128407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F_Quad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6102445" y="1205816"/>
            <a:ext cx="255" cy="4893307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04798" y="3641651"/>
            <a:ext cx="11497457" cy="6396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8" y="1205815"/>
            <a:ext cx="5691268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209078" y="1205815"/>
            <a:ext cx="5593177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93647"/>
            <a:ext cx="5691268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09078" y="3693647"/>
            <a:ext cx="5593177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76481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G_Compare_Contr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106341" y="3744347"/>
            <a:ext cx="0" cy="2345875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9" y="1197639"/>
            <a:ext cx="11477472" cy="2366552"/>
          </a:xfrm>
          <a:prstGeom prst="rect">
            <a:avLst/>
          </a:prstGeom>
        </p:spPr>
        <p:txBody>
          <a:bodyPr vert="horz"/>
          <a:lstStyle>
            <a:lvl1pPr marL="120650" indent="-109538">
              <a:tabLst/>
              <a:defRPr sz="1600"/>
            </a:lvl1pPr>
            <a:lvl2pPr marL="339725" indent="-169863">
              <a:defRPr sz="1600"/>
            </a:lvl2pPr>
            <a:lvl3pPr marL="565150" indent="-112713">
              <a:defRPr sz="1600"/>
            </a:lvl3pPr>
            <a:lvl4pPr marL="862013" indent="-169863"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85471"/>
            <a:ext cx="5615759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92127" y="3685471"/>
            <a:ext cx="5490143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3204105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H_Risk Format_Cor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CEO Risk Format_P8sample_crosshatch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1067" y="814686"/>
            <a:ext cx="2979367" cy="1867301"/>
          </a:xfrm>
          <a:prstGeom prst="rect">
            <a:avLst/>
          </a:prstGeom>
        </p:spPr>
      </p:pic>
      <p:sp>
        <p:nvSpPr>
          <p:cNvPr id="11" name="Content Placeholder 6"/>
          <p:cNvSpPr>
            <a:spLocks noGrp="1"/>
          </p:cNvSpPr>
          <p:nvPr>
            <p:ph sz="quarter" idx="17"/>
          </p:nvPr>
        </p:nvSpPr>
        <p:spPr>
          <a:xfrm>
            <a:off x="304798" y="1233557"/>
            <a:ext cx="7647297" cy="4794684"/>
          </a:xfrm>
          <a:prstGeom prst="rect">
            <a:avLst/>
          </a:prstGeom>
        </p:spPr>
        <p:txBody>
          <a:bodyPr vert="horz"/>
          <a:lstStyle>
            <a:lvl1pPr marL="180975" indent="-169863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230403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3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6550222"/>
            <a:ext cx="924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C14145BE-CC18-4145-962A-7F02CD48E99F}" type="slidenum">
              <a:rPr lang="en-US" sz="1400" smtClean="0"/>
              <a:pPr algn="l"/>
              <a:t>‹#›</a:t>
            </a:fld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561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4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73897" y="6642556"/>
            <a:ext cx="9249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C14145BE-CC18-4145-962A-7F02CD48E99F}" type="slidenum">
              <a:rPr lang="en-US" sz="800" smtClean="0"/>
              <a:pPr algn="l"/>
              <a:t>‹#›</a:t>
            </a:fld>
            <a:endParaRPr lang="en-US" sz="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4" name="Text Placeholder 4"/>
          <p:cNvSpPr txBox="1">
            <a:spLocks/>
          </p:cNvSpPr>
          <p:nvPr/>
        </p:nvSpPr>
        <p:spPr>
          <a:xfrm>
            <a:off x="0" y="0"/>
            <a:ext cx="12192000" cy="233088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0" dirty="0"/>
              <a:t>TYPE</a:t>
            </a:r>
            <a:r>
              <a:rPr lang="en-US" sz="1100" b="0" baseline="0" dirty="0"/>
              <a:t> SECURITY MARKING(S) IN SLIDE MASTER</a:t>
            </a:r>
            <a:br>
              <a:rPr lang="en-US" sz="1100" b="0" baseline="0" dirty="0"/>
            </a:br>
            <a:endParaRPr lang="en-US" sz="1100" b="0" dirty="0"/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0" y="6593176"/>
            <a:ext cx="12192000" cy="216062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0" dirty="0"/>
              <a:t>TYPE</a:t>
            </a:r>
            <a:r>
              <a:rPr lang="en-US" sz="1100" b="0" baseline="0" dirty="0"/>
              <a:t> SECURITY MARKING(S) IN SLIDE MASTER</a:t>
            </a:r>
            <a:br>
              <a:rPr lang="en-US" sz="1100" b="0" baseline="0"/>
            </a:br>
            <a:endParaRPr lang="en-US" sz="1100" b="0" dirty="0"/>
          </a:p>
        </p:txBody>
      </p:sp>
    </p:spTree>
    <p:extLst>
      <p:ext uri="{BB962C8B-B14F-4D97-AF65-F5344CB8AC3E}">
        <p14:creationId xmlns:p14="http://schemas.microsoft.com/office/powerpoint/2010/main" val="1420763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6642556"/>
            <a:ext cx="1016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C14145BE-CC18-4145-962A-7F02CD48E99F}" type="slidenum">
              <a:rPr lang="en-US" sz="800" smtClean="0"/>
              <a:pPr algn="l"/>
              <a:t>‹#›</a:t>
            </a:fld>
            <a:endParaRPr lang="en-US" sz="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1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55687" y="1"/>
            <a:ext cx="11566244" cy="7512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11" name="Espace réservé du numéro de diapositive 5"/>
          <p:cNvSpPr txBox="1">
            <a:spLocks/>
          </p:cNvSpPr>
          <p:nvPr/>
        </p:nvSpPr>
        <p:spPr>
          <a:xfrm>
            <a:off x="177649" y="6403771"/>
            <a:ext cx="104827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44350D62-B6BB-E847-B7AB-6B0C5C66D2F8}" type="slidenum">
              <a:rPr lang="fr-FR" sz="1600" smtClean="0">
                <a:solidFill>
                  <a:srgbClr val="333366"/>
                </a:solidFill>
              </a:rPr>
              <a:pPr algn="l"/>
              <a:t>‹#›</a:t>
            </a:fld>
            <a:endParaRPr lang="fr-FR" sz="1600" dirty="0">
              <a:solidFill>
                <a:srgbClr val="333366"/>
              </a:solidFill>
            </a:endParaRPr>
          </a:p>
        </p:txBody>
      </p:sp>
      <p:cxnSp>
        <p:nvCxnSpPr>
          <p:cNvPr id="17" name="Straight Connector 3"/>
          <p:cNvCxnSpPr/>
          <p:nvPr/>
        </p:nvCxnSpPr>
        <p:spPr bwMode="auto">
          <a:xfrm>
            <a:off x="-5941" y="751217"/>
            <a:ext cx="12197941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7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13"/>
          <p:cNvSpPr/>
          <p:nvPr/>
        </p:nvSpPr>
        <p:spPr bwMode="auto">
          <a:xfrm>
            <a:off x="-3121" y="160674"/>
            <a:ext cx="240000" cy="41043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867" b="0" i="0" u="none" strike="noStrike" cap="none" normalizeH="0" baseline="0">
              <a:ln>
                <a:noFill/>
              </a:ln>
              <a:solidFill>
                <a:srgbClr val="323265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Freeform 22"/>
          <p:cNvSpPr>
            <a:spLocks/>
          </p:cNvSpPr>
          <p:nvPr/>
        </p:nvSpPr>
        <p:spPr bwMode="auto">
          <a:xfrm rot="10800000" flipH="1">
            <a:off x="212929" y="6456764"/>
            <a:ext cx="277824" cy="291115"/>
          </a:xfrm>
          <a:custGeom>
            <a:avLst/>
            <a:gdLst>
              <a:gd name="T0" fmla="*/ 39 w 412"/>
              <a:gd name="T1" fmla="*/ 411 h 411"/>
              <a:gd name="T2" fmla="*/ 0 w 412"/>
              <a:gd name="T3" fmla="*/ 411 h 411"/>
              <a:gd name="T4" fmla="*/ 0 w 412"/>
              <a:gd name="T5" fmla="*/ 0 h 411"/>
              <a:gd name="T6" fmla="*/ 412 w 412"/>
              <a:gd name="T7" fmla="*/ 0 h 411"/>
              <a:gd name="T8" fmla="*/ 412 w 412"/>
              <a:gd name="T9" fmla="*/ 39 h 411"/>
              <a:gd name="T10" fmla="*/ 39 w 412"/>
              <a:gd name="T11" fmla="*/ 39 h 411"/>
              <a:gd name="T12" fmla="*/ 39 w 412"/>
              <a:gd name="T13" fmla="*/ 411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2" h="411">
                <a:moveTo>
                  <a:pt x="39" y="411"/>
                </a:moveTo>
                <a:lnTo>
                  <a:pt x="0" y="411"/>
                </a:lnTo>
                <a:lnTo>
                  <a:pt x="0" y="0"/>
                </a:lnTo>
                <a:lnTo>
                  <a:pt x="412" y="0"/>
                </a:lnTo>
                <a:lnTo>
                  <a:pt x="412" y="39"/>
                </a:lnTo>
                <a:lnTo>
                  <a:pt x="39" y="39"/>
                </a:lnTo>
                <a:lnTo>
                  <a:pt x="39" y="41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"/>
          </p:nvPr>
        </p:nvSpPr>
        <p:spPr>
          <a:xfrm>
            <a:off x="239354" y="928723"/>
            <a:ext cx="11682577" cy="52459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Level</a:t>
            </a:r>
          </a:p>
          <a:p>
            <a:pPr lvl="5"/>
            <a:r>
              <a:rPr lang="en-AU" noProof="0" dirty="0"/>
              <a:t>Level</a:t>
            </a:r>
          </a:p>
        </p:txBody>
      </p:sp>
      <p:sp>
        <p:nvSpPr>
          <p:cNvPr id="20" name="Rectangle 36"/>
          <p:cNvSpPr>
            <a:spLocks noChangeArrowheads="1"/>
          </p:cNvSpPr>
          <p:nvPr/>
        </p:nvSpPr>
        <p:spPr bwMode="auto">
          <a:xfrm rot="16200000">
            <a:off x="-2520007" y="3503268"/>
            <a:ext cx="539531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800" kern="120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This document may not be reproduced, modified, adapted, published, translated, in any way, in whole or in part or disclosed to a third party</a:t>
            </a:r>
            <a:r>
              <a:rPr lang="en-AU" sz="800" kern="1200" baseline="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AU" sz="800" kern="120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without the prior written consent of Thales  -  © Thales. All rights reserved</a:t>
            </a:r>
            <a:r>
              <a:rPr lang="en-AU" sz="800" noProof="0" dirty="0">
                <a:solidFill>
                  <a:srgbClr val="969696"/>
                </a:solidFill>
              </a:rPr>
              <a:t>.</a:t>
            </a:r>
            <a:endParaRPr lang="en-AU" sz="933" noProof="0" dirty="0">
              <a:solidFill>
                <a:srgbClr val="606060"/>
              </a:solidFill>
            </a:endParaRPr>
          </a:p>
        </p:txBody>
      </p:sp>
      <p:sp>
        <p:nvSpPr>
          <p:cNvPr id="1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2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16" name="ZoneTexte 15"/>
          <p:cNvSpPr txBox="1"/>
          <p:nvPr userDrawn="1"/>
        </p:nvSpPr>
        <p:spPr>
          <a:xfrm>
            <a:off x="6185656" y="6606811"/>
            <a:ext cx="184730" cy="2358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endParaRPr lang="en-GB" sz="933" dirty="0"/>
          </a:p>
        </p:txBody>
      </p:sp>
      <p:sp>
        <p:nvSpPr>
          <p:cNvPr id="23" name="ZoneTexte 11"/>
          <p:cNvSpPr txBox="1">
            <a:spLocks noChangeArrowheads="1"/>
          </p:cNvSpPr>
          <p:nvPr userDrawn="1"/>
        </p:nvSpPr>
        <p:spPr bwMode="auto">
          <a:xfrm>
            <a:off x="4943871" y="6298554"/>
            <a:ext cx="2686228" cy="232286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chemeClr val="bg2"/>
            </a:solidFill>
            <a:miter lim="800000"/>
            <a:headEnd/>
            <a:tailEnd/>
          </a:ln>
        </p:spPr>
        <p:txBody>
          <a:bodyPr wrap="square" tIns="6240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>
                <a:solidFill>
                  <a:schemeClr val="tx1"/>
                </a:solidFill>
                <a:latin typeface="Arial" charset="0"/>
              </a:rPr>
              <a:t>OPEN</a:t>
            </a:r>
            <a:endParaRPr lang="en-US" sz="800" b="1" baseline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4" name="Image 2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593" y="5999176"/>
            <a:ext cx="2548676" cy="957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959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</p:sldLayoutIdLst>
  <p:hf hdr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26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9988" indent="-241294" algn="l" defTabSz="609585" rtl="0" eaLnBrk="1" latinLnBrk="0" hangingPunct="1">
        <a:lnSpc>
          <a:spcPct val="100000"/>
        </a:lnSpc>
        <a:spcBef>
          <a:spcPts val="800"/>
        </a:spcBef>
        <a:spcAft>
          <a:spcPts val="1600"/>
        </a:spcAft>
        <a:buClr>
          <a:schemeClr val="bg2"/>
        </a:buClr>
        <a:buSzPct val="90000"/>
        <a:buFont typeface="Century Gothic" panose="020B0502020202020204" pitchFamily="34" charset="0"/>
        <a:buChar char="▌"/>
        <a:tabLst>
          <a:tab pos="1314418" algn="l"/>
        </a:tabLst>
        <a:defRPr lang="fr-FR" sz="2400" b="1" kern="1200" dirty="0" smtClean="0">
          <a:solidFill>
            <a:schemeClr val="bg2"/>
          </a:solidFill>
          <a:latin typeface="+mn-lt"/>
          <a:ea typeface="+mn-ea"/>
          <a:cs typeface="+mn-cs"/>
        </a:defRPr>
      </a:lvl1pPr>
      <a:lvl2pPr marL="719649" indent="-243411" algn="l" defTabSz="609585" rtl="0" eaLnBrk="1" latinLnBrk="0" hangingPunct="1">
        <a:spcBef>
          <a:spcPts val="0"/>
        </a:spcBef>
        <a:spcAft>
          <a:spcPts val="800"/>
        </a:spcAft>
        <a:buSzPct val="100000"/>
        <a:buFontTx/>
        <a:buBlip>
          <a:blip r:embed="rId9"/>
        </a:buBlip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079473" indent="-355591" algn="l" defTabSz="609585" rtl="0" eaLnBrk="1" latinLnBrk="0" hangingPunct="1">
        <a:spcBef>
          <a:spcPts val="480"/>
        </a:spcBef>
        <a:buSzPct val="100000"/>
        <a:buFont typeface="Wingdings" panose="05000000000000000000" pitchFamily="2" charset="2"/>
        <a:buChar char="q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435064" indent="-355591" algn="l" defTabSz="609585" rtl="0" eaLnBrk="1" latinLnBrk="0" hangingPunct="1">
        <a:spcBef>
          <a:spcPct val="20000"/>
        </a:spcBef>
        <a:buFont typeface="Wingdings" panose="05000000000000000000" pitchFamily="2" charset="2"/>
        <a:buChar char="v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76358" indent="-241294" algn="l" defTabSz="609585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17652" indent="-241294" algn="l" defTabSz="609585" rtl="0" eaLnBrk="1" latinLnBrk="0" hangingPunct="1">
        <a:spcBef>
          <a:spcPct val="20000"/>
        </a:spcBef>
        <a:buFont typeface="Arial"/>
        <a:buChar char="•"/>
        <a:defRPr sz="14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0B19F16-5729-452C-99D3-D0CF3F8B0188}"/>
              </a:ext>
            </a:extLst>
          </p:cNvPr>
          <p:cNvSpPr/>
          <p:nvPr/>
        </p:nvSpPr>
        <p:spPr>
          <a:xfrm>
            <a:off x="5943600" y="2133600"/>
            <a:ext cx="5562600" cy="381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8E5E788-2521-48BE-BFA6-831F36F38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80403"/>
            <a:ext cx="10546081" cy="581597"/>
          </a:xfrm>
        </p:spPr>
        <p:txBody>
          <a:bodyPr/>
          <a:lstStyle/>
          <a:p>
            <a:r>
              <a:rPr lang="en-US" sz="3200" dirty="0"/>
              <a:t>Proposed Changes for UAF v1.3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56A1DD40-CD82-4895-8341-DEC167B897E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33400" y="1066799"/>
            <a:ext cx="10820400" cy="5486401"/>
          </a:xfrm>
        </p:spPr>
        <p:txBody>
          <a:bodyPr numCol="2" spcCol="457200">
            <a:normAutofit lnSpcReduction="10000"/>
          </a:bodyPr>
          <a:lstStyle/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Services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Services Domain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 Mitigation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Services as Agents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Performers and Agents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Capabilities and Effects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Architecture is Not an Agent/Performer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Operational Scenarios as Agents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Trustlines</a:t>
            </a: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Between Operational Performers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NATO Architecture Framework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NATO Information Element Mapping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Operational Nodes &amp; 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Needlines</a:t>
            </a:r>
            <a:endParaRPr lang="en-US" sz="18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Mission and Mission Threads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Location Types (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eg</a:t>
            </a: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Platform)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Informative Components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NATO Framework Guide for UAF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Model Updates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 Guide Updates</a:t>
            </a:r>
          </a:p>
          <a:p>
            <a:pPr marL="579438" indent="-585788">
              <a:lnSpc>
                <a:spcPct val="110000"/>
              </a:lnSpc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Metamodel and Modeling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Use Cases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Measurements (Typical &amp; Actual)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Architectural Description &amp; Referencing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Portfolio as Enduring Object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Upper Ontology (IDEAS vs BFO vs TBD)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Views &amp; Grid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Architecture Management Views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Actualization Viewpoint &amp; Views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Structural &amp; Behavioral Column </a:t>
            </a:r>
            <a:b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Grouping in the Grid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Strategic Viewpoint Designator (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Sg</a:t>
            </a: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</a:t>
            </a:r>
            <a:endParaRPr lang="en-US" sz="18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Editorial &amp; Other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 Document Structure, Formatting &amp; Style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Alignment with ISO 42010-2022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BAH Issues (see separate file)</a:t>
            </a:r>
          </a:p>
          <a:p>
            <a:pPr marL="579438" indent="-585788">
              <a:spcBef>
                <a:spcPts val="0"/>
              </a:spcBef>
              <a:buFont typeface="+mj-lt"/>
              <a:buAutoNum type="arabicParenR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275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5EC6A-6852-4CA5-8662-3B8EAFB82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Portfolio as Enduring Object (1 of 3)		</a:t>
            </a:r>
            <a:r>
              <a:rPr lang="en-US" sz="1800" b="0" dirty="0"/>
              <a:t>[Note: Issue was deferred from v1.2]</a:t>
            </a:r>
            <a:endParaRPr lang="en-US" b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AEDDBA-4E8C-495A-ABD4-919754BAFE17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sz="1600" dirty="0"/>
              <a:t>Portfolio management involves changes to the future plans and current deployments.</a:t>
            </a:r>
          </a:p>
          <a:p>
            <a:pPr lvl="1"/>
            <a:r>
              <a:rPr lang="en-US" sz="1400" dirty="0"/>
              <a:t>When to add new capabilities? </a:t>
            </a:r>
          </a:p>
          <a:p>
            <a:pPr lvl="1"/>
            <a:r>
              <a:rPr lang="en-US" sz="1400" dirty="0"/>
              <a:t>When and where to change operations or change resources? </a:t>
            </a:r>
          </a:p>
          <a:p>
            <a:pPr lvl="1"/>
            <a:r>
              <a:rPr lang="en-US" sz="1400" dirty="0"/>
              <a:t>When to retire legacy resources, or re-purpose them?</a:t>
            </a:r>
          </a:p>
          <a:p>
            <a:r>
              <a:rPr lang="en-US" sz="1600" dirty="0"/>
              <a:t>Portfolio Assessments</a:t>
            </a:r>
          </a:p>
          <a:p>
            <a:pPr lvl="1"/>
            <a:r>
              <a:rPr lang="en-US" sz="1400" dirty="0"/>
              <a:t>Overall “score” for an alternative portfolio configuration can be measured as the extent to which Outcomes are achieved (or achievable) for the enterprise as a whole. </a:t>
            </a:r>
          </a:p>
          <a:p>
            <a:pPr lvl="1"/>
            <a:r>
              <a:rPr lang="en-US" sz="1400" dirty="0"/>
              <a:t>Possibilities for change come from identified Opportunities and their associated Risks. </a:t>
            </a:r>
          </a:p>
          <a:p>
            <a:pPr lvl="1"/>
            <a:r>
              <a:rPr lang="en-US" sz="1400" dirty="0"/>
              <a:t>Also, these come from identified new/modified Capabilities and their associated Effects.</a:t>
            </a:r>
          </a:p>
          <a:p>
            <a:r>
              <a:rPr lang="en-US" sz="1600" dirty="0"/>
              <a:t>Portfolio is normally divided into Portfolio Segments</a:t>
            </a:r>
          </a:p>
          <a:p>
            <a:pPr lvl="1"/>
            <a:r>
              <a:rPr lang="en-US" sz="1400" dirty="0"/>
              <a:t>Could be divided by timeframe (</a:t>
            </a:r>
            <a:r>
              <a:rPr lang="en-US" sz="1400" dirty="0" err="1"/>
              <a:t>eg</a:t>
            </a:r>
            <a:r>
              <a:rPr lang="en-US" sz="1400" dirty="0"/>
              <a:t>, “epochs” such as near, mid, far term)</a:t>
            </a:r>
          </a:p>
          <a:p>
            <a:pPr lvl="1"/>
            <a:r>
              <a:rPr lang="en-US" sz="1400" dirty="0"/>
              <a:t>Could be divided by “color of money” (</a:t>
            </a:r>
            <a:r>
              <a:rPr lang="en-US" sz="1400" dirty="0" err="1"/>
              <a:t>eg</a:t>
            </a:r>
            <a:r>
              <a:rPr lang="en-US" sz="1400" dirty="0"/>
              <a:t>, R&amp;D, acquisition, operations)</a:t>
            </a:r>
          </a:p>
          <a:p>
            <a:pPr lvl="1"/>
            <a:r>
              <a:rPr lang="en-US" sz="1400" dirty="0"/>
              <a:t>Could be divided by mission area </a:t>
            </a:r>
          </a:p>
          <a:p>
            <a:r>
              <a:rPr lang="en-US" sz="1600" dirty="0"/>
              <a:t>Currently we are using Whole Life Configuration as the Portfolio elements in EA model. </a:t>
            </a:r>
          </a:p>
          <a:p>
            <a:pPr lvl="1"/>
            <a:r>
              <a:rPr lang="en-US" sz="1400" dirty="0"/>
              <a:t>WLC is a “set of Versioned Elements”. </a:t>
            </a:r>
          </a:p>
          <a:p>
            <a:pPr lvl="1"/>
            <a:r>
              <a:rPr lang="en-US" sz="1400" dirty="0"/>
              <a:t>But it would be more convenient to have a different model element for “Portfolio”.</a:t>
            </a:r>
          </a:p>
          <a:p>
            <a:pPr lvl="2"/>
            <a:r>
              <a:rPr lang="en-US" sz="1400" dirty="0"/>
              <a:t>Alternative Portfolios would be examined for most cost-effective combinations</a:t>
            </a:r>
          </a:p>
          <a:p>
            <a:pPr lvl="2"/>
            <a:r>
              <a:rPr lang="en-US" sz="1400" dirty="0"/>
              <a:t>Each Portfolio option is a provisional “set of Versioned Elements”</a:t>
            </a:r>
          </a:p>
          <a:p>
            <a:pPr lvl="2"/>
            <a:r>
              <a:rPr lang="en-US" sz="1400" dirty="0"/>
              <a:t>Then the selected combination gets promoted to a new Whole Life Configuration (becoming the new “baseline” for program planning and scheduling)</a:t>
            </a:r>
          </a:p>
        </p:txBody>
      </p:sp>
    </p:spTree>
    <p:extLst>
      <p:ext uri="{BB962C8B-B14F-4D97-AF65-F5344CB8AC3E}">
        <p14:creationId xmlns:p14="http://schemas.microsoft.com/office/powerpoint/2010/main" val="3510206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5EC6A-6852-4CA5-8662-3B8EAFB82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Portfolio as Enduring Object (2 of 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AEDDBA-4E8C-495A-ABD4-919754BAFE17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34533" y="893380"/>
            <a:ext cx="10943067" cy="5731532"/>
          </a:xfrm>
        </p:spPr>
        <p:txBody>
          <a:bodyPr/>
          <a:lstStyle/>
          <a:p>
            <a:r>
              <a:rPr lang="en-US" sz="1600" dirty="0"/>
              <a:t>Problem with Using Whole Life Configuration element</a:t>
            </a:r>
          </a:p>
          <a:p>
            <a:pPr lvl="1"/>
            <a:r>
              <a:rPr lang="en-US" sz="1400" dirty="0"/>
              <a:t>The Portfolio (kind of) Project does not have the necessary semantics with the features and relationships enumerated below.</a:t>
            </a:r>
          </a:p>
          <a:p>
            <a:pPr lvl="1"/>
            <a:r>
              <a:rPr lang="en-US" sz="1400" dirty="0"/>
              <a:t>WLC element only gives part of the picture of what is in the Portfolio.</a:t>
            </a:r>
          </a:p>
          <a:p>
            <a:pPr lvl="2"/>
            <a:r>
              <a:rPr lang="en-US" sz="1400" dirty="0"/>
              <a:t>Acts as a “collection” of things with an associated Gantt chart for deployment timelines</a:t>
            </a:r>
          </a:p>
          <a:p>
            <a:pPr lvl="2"/>
            <a:r>
              <a:rPr lang="en-US" sz="1400" dirty="0"/>
              <a:t>Does not tell us who “owns” that collection of things in the Management Accountability sense</a:t>
            </a:r>
          </a:p>
          <a:p>
            <a:pPr lvl="2"/>
            <a:r>
              <a:rPr lang="en-US" sz="1400" dirty="0"/>
              <a:t>A Portfolio can consist of multiple Whole Life Configurations</a:t>
            </a:r>
          </a:p>
          <a:p>
            <a:pPr lvl="2"/>
            <a:endParaRPr lang="en-US" sz="1400" dirty="0"/>
          </a:p>
          <a:p>
            <a:r>
              <a:rPr lang="en-US" sz="1600" dirty="0"/>
              <a:t>Portfolio needs to have the following features: </a:t>
            </a:r>
          </a:p>
          <a:p>
            <a:pPr marL="633412" lvl="1" indent="-342900">
              <a:buFont typeface="+mj-lt"/>
              <a:buAutoNum type="alphaLcParenR"/>
            </a:pPr>
            <a:r>
              <a:rPr lang="en-US" sz="1400" dirty="0"/>
              <a:t>Things it is delivering (</a:t>
            </a:r>
            <a:r>
              <a:rPr lang="en-US" sz="1400" dirty="0" err="1"/>
              <a:t>eg</a:t>
            </a:r>
            <a:r>
              <a:rPr lang="en-US" sz="1400" dirty="0"/>
              <a:t>, in its Whole Life Configurations)</a:t>
            </a:r>
          </a:p>
          <a:p>
            <a:pPr marL="633412" lvl="1" indent="-342900">
              <a:buFont typeface="+mj-lt"/>
              <a:buAutoNum type="alphaLcParenR"/>
            </a:pPr>
            <a:r>
              <a:rPr lang="en-US" sz="1400" dirty="0"/>
              <a:t>Who runs it (</a:t>
            </a:r>
            <a:r>
              <a:rPr lang="en-US" sz="1400" dirty="0" err="1"/>
              <a:t>ie</a:t>
            </a:r>
            <a:r>
              <a:rPr lang="en-US" sz="1400" dirty="0"/>
              <a:t>, the Actual Organization)</a:t>
            </a:r>
          </a:p>
          <a:p>
            <a:pPr marL="633412" lvl="1" indent="-342900">
              <a:buFont typeface="+mj-lt"/>
              <a:buAutoNum type="alphaLcParenR"/>
            </a:pPr>
            <a:r>
              <a:rPr lang="en-US" sz="1400" dirty="0"/>
              <a:t>Particular programs within it (</a:t>
            </a:r>
            <a:r>
              <a:rPr lang="en-US" sz="1400" dirty="0" err="1"/>
              <a:t>eg</a:t>
            </a:r>
            <a:r>
              <a:rPr lang="en-US" sz="1400" dirty="0"/>
              <a:t>, actual Projects or project elements)</a:t>
            </a:r>
          </a:p>
          <a:p>
            <a:pPr marL="633412" lvl="1" indent="-342900">
              <a:buFont typeface="+mj-lt"/>
              <a:buAutoNum type="alphaLcParenR"/>
            </a:pPr>
            <a:r>
              <a:rPr lang="en-US" sz="1400" dirty="0"/>
              <a:t>Alignment with budget elements, assigned Opportunities and Risks, </a:t>
            </a:r>
            <a:r>
              <a:rPr lang="en-US" sz="1400" dirty="0" err="1"/>
              <a:t>etc</a:t>
            </a:r>
            <a:endParaRPr lang="en-US" sz="1400" dirty="0"/>
          </a:p>
          <a:p>
            <a:pPr marL="633412" lvl="1" indent="-342900">
              <a:buFont typeface="+mj-lt"/>
              <a:buAutoNum type="alphaLcParenR"/>
            </a:pPr>
            <a:r>
              <a:rPr lang="en-US" sz="1400" dirty="0"/>
              <a:t>Assigned responsibility for execution of particular Enduring Tasks (and associated Capabilities)</a:t>
            </a:r>
          </a:p>
          <a:p>
            <a:pPr marL="633412" lvl="1" indent="-342900">
              <a:buFont typeface="+mj-lt"/>
              <a:buAutoNum type="alphaLcParenR"/>
            </a:pPr>
            <a:r>
              <a:rPr lang="en-US" sz="1400" dirty="0"/>
              <a:t>Accountability towards achieving Effects (</a:t>
            </a:r>
            <a:r>
              <a:rPr lang="en-US" sz="1400" dirty="0" err="1"/>
              <a:t>eg</a:t>
            </a:r>
            <a:r>
              <a:rPr lang="en-US" sz="1400" dirty="0"/>
              <a:t>, MOE target levels) for a given time period</a:t>
            </a:r>
          </a:p>
          <a:p>
            <a:pPr marL="633412" lvl="1" indent="-342900">
              <a:buFont typeface="+mj-lt"/>
              <a:buAutoNum type="alphaLcParenR"/>
            </a:pPr>
            <a:r>
              <a:rPr lang="en-US" sz="1400" dirty="0"/>
              <a:t>Can be assigned responsibility for certain Missions, Enterprise Goals and Enterprise Phases</a:t>
            </a:r>
          </a:p>
          <a:p>
            <a:pPr marL="633412" lvl="1" indent="-342900">
              <a:buFont typeface="+mj-lt"/>
              <a:buAutoNum type="alphaLcParenR"/>
            </a:pPr>
            <a:r>
              <a:rPr lang="en-US" sz="1400" dirty="0"/>
              <a:t>Can be jointly managed with another Enterprise for shared Operations and Resources</a:t>
            </a:r>
          </a:p>
          <a:p>
            <a:pPr marL="633412" lvl="1" indent="-342900">
              <a:buFont typeface="+mj-lt"/>
              <a:buAutoNum type="alphaLcParenR"/>
            </a:pPr>
            <a:endParaRPr lang="en-US" sz="1400" dirty="0"/>
          </a:p>
          <a:p>
            <a:r>
              <a:rPr lang="en-US" sz="1600" dirty="0"/>
              <a:t>Might be that Portfolio could be a kind of Whole Life Enterprise (</a:t>
            </a:r>
            <a:r>
              <a:rPr lang="en-US" sz="1600" dirty="0" err="1"/>
              <a:t>ie</a:t>
            </a:r>
            <a:r>
              <a:rPr lang="en-US" sz="1600" dirty="0"/>
              <a:t> subtype) that has the features and relationships noted above</a:t>
            </a:r>
          </a:p>
        </p:txBody>
      </p:sp>
    </p:spTree>
    <p:extLst>
      <p:ext uri="{BB962C8B-B14F-4D97-AF65-F5344CB8AC3E}">
        <p14:creationId xmlns:p14="http://schemas.microsoft.com/office/powerpoint/2010/main" val="3769735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5EC6A-6852-4CA5-8662-3B8EAFB82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Portfolio as Enduring Object (1 of 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AEDDBA-4E8C-495A-ABD4-919754BAFE17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34533" y="893380"/>
            <a:ext cx="10790667" cy="5731532"/>
          </a:xfrm>
        </p:spPr>
        <p:txBody>
          <a:bodyPr/>
          <a:lstStyle/>
          <a:p>
            <a:r>
              <a:rPr lang="en-US" sz="1600" u="sng" dirty="0"/>
              <a:t>Response from Antoine </a:t>
            </a:r>
            <a:r>
              <a:rPr lang="en-US" sz="1600" dirty="0"/>
              <a:t>regarding this statement: &gt;Might be that Portfolio could be a kind of Whole Life Enterprise (</a:t>
            </a:r>
            <a:r>
              <a:rPr lang="en-US" sz="1600" dirty="0" err="1"/>
              <a:t>ie</a:t>
            </a:r>
            <a:r>
              <a:rPr lang="en-US" sz="1600" dirty="0"/>
              <a:t> subtype) that has the features and relationships noted above</a:t>
            </a:r>
          </a:p>
          <a:p>
            <a:endParaRPr lang="en-US" sz="1600" dirty="0"/>
          </a:p>
          <a:p>
            <a:r>
              <a:rPr lang="en-US" sz="1600" dirty="0"/>
              <a:t>It's likely that both whole-life enterprise and portfolios are enduring initiatives.</a:t>
            </a:r>
          </a:p>
          <a:p>
            <a:pPr lvl="1"/>
            <a:r>
              <a:rPr lang="en-US" sz="1400" dirty="0"/>
              <a:t>An Enduring Initiative is a long-term Initiative which involves roadmapping and governance. </a:t>
            </a:r>
          </a:p>
          <a:p>
            <a:pPr lvl="1"/>
            <a:r>
              <a:rPr lang="en-US" sz="1400" dirty="0"/>
              <a:t>Enterprises are typical Enduring Initiatives.</a:t>
            </a:r>
          </a:p>
          <a:p>
            <a:pPr lvl="1"/>
            <a:r>
              <a:rPr lang="en-US" sz="1400" dirty="0"/>
              <a:t>Any Enduring Initiative requires to be governed.</a:t>
            </a:r>
          </a:p>
          <a:p>
            <a:pPr lvl="1"/>
            <a:endParaRPr lang="en-US" sz="1400" dirty="0"/>
          </a:p>
          <a:p>
            <a:r>
              <a:rPr lang="en-US" sz="1600" dirty="0"/>
              <a:t>Enduring Initiatives</a:t>
            </a:r>
          </a:p>
          <a:p>
            <a:pPr lvl="1"/>
            <a:r>
              <a:rPr lang="en-US" sz="1400" dirty="0"/>
              <a:t>1. Enduring Initiatives have an associated governing Team.</a:t>
            </a:r>
          </a:p>
          <a:p>
            <a:pPr lvl="1"/>
            <a:r>
              <a:rPr lang="en-US" sz="1400" dirty="0"/>
              <a:t>2. Teams have instruments used to carry out governance: responsibility assignment, assessments, workflow, decision records, incident records. These instruments are resources of the Team.</a:t>
            </a:r>
          </a:p>
          <a:p>
            <a:pPr lvl="1"/>
            <a:r>
              <a:rPr lang="en-US" sz="1400" dirty="0"/>
              <a:t>3. Enduring Initiatives are purpose oriented.</a:t>
            </a:r>
          </a:p>
          <a:p>
            <a:pPr lvl="1"/>
            <a:r>
              <a:rPr lang="en-US" sz="1400" dirty="0"/>
              <a:t>4. Enduring Initiatives are change management systems: they have objectives regarding the purposes they have to pursue, maintain and develop.</a:t>
            </a:r>
          </a:p>
          <a:p>
            <a:pPr lvl="1"/>
            <a:r>
              <a:rPr lang="en-US" sz="1400" dirty="0"/>
              <a:t>5. Enduring Initiatives are measured to ensure they meet their objectives.</a:t>
            </a:r>
          </a:p>
          <a:p>
            <a:pPr lvl="1"/>
            <a:r>
              <a:rPr lang="en-US" sz="1400" dirty="0"/>
              <a:t>6. Enduring Initiatives are organized according to subsidiary levels, ensuring autonomy and ownership at each level of delegation while providing responsibility and accountability in achieving common goals.</a:t>
            </a:r>
          </a:p>
          <a:p>
            <a:pPr lvl="1"/>
            <a:endParaRPr lang="en-US" sz="1400" dirty="0"/>
          </a:p>
          <a:p>
            <a:r>
              <a:rPr lang="en-US" sz="1600" dirty="0"/>
              <a:t>Portfolios are enterprise's sub-initiatives. The delegation of objectives from the enterprise scale down to portfolios is a way to achieve </a:t>
            </a:r>
            <a:r>
              <a:rPr lang="en-US" sz="1600" dirty="0" err="1"/>
              <a:t>agile@scale</a:t>
            </a:r>
            <a:r>
              <a:rPr lang="en-US" sz="1600" dirty="0"/>
              <a:t>. It enables proper delegation of duties along with delegated accountabilities. Technics such as OKR (Objectives &amp; Key Results) can be nicely applied through such an organization of enduring initiatives.</a:t>
            </a:r>
          </a:p>
        </p:txBody>
      </p:sp>
    </p:spTree>
    <p:extLst>
      <p:ext uri="{BB962C8B-B14F-4D97-AF65-F5344CB8AC3E}">
        <p14:creationId xmlns:p14="http://schemas.microsoft.com/office/powerpoint/2010/main" val="66273639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Aerospace New Colors">
      <a:dk1>
        <a:srgbClr val="000000"/>
      </a:dk1>
      <a:lt1>
        <a:sysClr val="window" lastClr="FFFFFF"/>
      </a:lt1>
      <a:dk2>
        <a:srgbClr val="6F6F70"/>
      </a:dk2>
      <a:lt2>
        <a:srgbClr val="2E008B"/>
      </a:lt2>
      <a:accent1>
        <a:srgbClr val="5E8AB4"/>
      </a:accent1>
      <a:accent2>
        <a:srgbClr val="9B7793"/>
      </a:accent2>
      <a:accent3>
        <a:srgbClr val="FF8F1C"/>
      </a:accent3>
      <a:accent4>
        <a:srgbClr val="FFC72C"/>
      </a:accent4>
      <a:accent5>
        <a:srgbClr val="4F868E"/>
      </a:accent5>
      <a:accent6>
        <a:srgbClr val="A4D65E"/>
      </a:accent6>
      <a:hlink>
        <a:srgbClr val="5E8AB4"/>
      </a:hlink>
      <a:folHlink>
        <a:srgbClr val="4F86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tx1"/>
          </a:solidFill>
        </a:ln>
        <a:effectLst/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 Theme" id="{7AA79D18-F6E1-4D6C-8420-9C5A770C01B4}" vid="{54399ECB-4BC6-4E85-BB42-F3A69C52828F}"/>
    </a:ext>
  </a:extLst>
</a:theme>
</file>

<file path=ppt/theme/theme2.xml><?xml version="1.0" encoding="utf-8"?>
<a:theme xmlns:a="http://schemas.openxmlformats.org/drawingml/2006/main" name="2_Corporate Template_Security Markings">
  <a:themeElements>
    <a:clrScheme name="Aerospace New Colors">
      <a:dk1>
        <a:srgbClr val="000000"/>
      </a:dk1>
      <a:lt1>
        <a:sysClr val="window" lastClr="FFFFFF"/>
      </a:lt1>
      <a:dk2>
        <a:srgbClr val="6F6F70"/>
      </a:dk2>
      <a:lt2>
        <a:srgbClr val="2E008B"/>
      </a:lt2>
      <a:accent1>
        <a:srgbClr val="5E8AB4"/>
      </a:accent1>
      <a:accent2>
        <a:srgbClr val="9B7793"/>
      </a:accent2>
      <a:accent3>
        <a:srgbClr val="FF8F1C"/>
      </a:accent3>
      <a:accent4>
        <a:srgbClr val="FFC72C"/>
      </a:accent4>
      <a:accent5>
        <a:srgbClr val="4F868E"/>
      </a:accent5>
      <a:accent6>
        <a:srgbClr val="A4D65E"/>
      </a:accent6>
      <a:hlink>
        <a:srgbClr val="5E8AB4"/>
      </a:hlink>
      <a:folHlink>
        <a:srgbClr val="4F86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tx1"/>
          </a:solidFill>
        </a:ln>
        <a:effectLst/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6E7CC2E9-97E7-44E2-9CEF-94245A140030}" vid="{4E14C260-738B-43BB-B364-E6985E06DA98}"/>
    </a:ext>
  </a:extLst>
</a:theme>
</file>

<file path=ppt/theme/theme3.xml><?xml version="1.0" encoding="utf-8"?>
<a:theme xmlns:a="http://schemas.openxmlformats.org/drawingml/2006/main" name="3_Standard Title ">
  <a:themeElements>
    <a:clrScheme name="1">
      <a:dk1>
        <a:srgbClr val="000000"/>
      </a:dk1>
      <a:lt1>
        <a:srgbClr val="FFFFFF"/>
      </a:lt1>
      <a:dk2>
        <a:srgbClr val="6F6F6F"/>
      </a:dk2>
      <a:lt2>
        <a:srgbClr val="EEECE1"/>
      </a:lt2>
      <a:accent1>
        <a:srgbClr val="5E8AB3"/>
      </a:accent1>
      <a:accent2>
        <a:srgbClr val="9B7793"/>
      </a:accent2>
      <a:accent3>
        <a:srgbClr val="FF8F1C"/>
      </a:accent3>
      <a:accent4>
        <a:srgbClr val="FFC72C"/>
      </a:accent4>
      <a:accent5>
        <a:srgbClr val="4F868E"/>
      </a:accent5>
      <a:accent6>
        <a:srgbClr val="A3D65E"/>
      </a:accent6>
      <a:hlink>
        <a:srgbClr val="5E8AB3"/>
      </a:hlink>
      <a:folHlink>
        <a:srgbClr val="4F868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6E7CC2E9-97E7-44E2-9CEF-94245A140030}" vid="{46BA43DB-6872-4722-BB01-E569EEF72301}"/>
    </a:ext>
  </a:extLst>
</a:theme>
</file>

<file path=ppt/theme/theme4.xml><?xml version="1.0" encoding="utf-8"?>
<a:theme xmlns:a="http://schemas.openxmlformats.org/drawingml/2006/main" name="Thales_Systems-KTD_16.9">
  <a:themeElements>
    <a:clrScheme name="Personnalisée 80">
      <a:dk1>
        <a:srgbClr val="333366"/>
      </a:dk1>
      <a:lt1>
        <a:srgbClr val="FFFFFF"/>
      </a:lt1>
      <a:dk2>
        <a:srgbClr val="333366"/>
      </a:dk2>
      <a:lt2>
        <a:srgbClr val="1B425F"/>
      </a:lt2>
      <a:accent1>
        <a:srgbClr val="1B425F"/>
      </a:accent1>
      <a:accent2>
        <a:srgbClr val="333366"/>
      </a:accent2>
      <a:accent3>
        <a:srgbClr val="5CBFD4"/>
      </a:accent3>
      <a:accent4>
        <a:srgbClr val="505050"/>
      </a:accent4>
      <a:accent5>
        <a:srgbClr val="969696"/>
      </a:accent5>
      <a:accent6>
        <a:srgbClr val="2C709B"/>
      </a:accent6>
      <a:hlink>
        <a:srgbClr val="333366"/>
      </a:hlink>
      <a:folHlink>
        <a:srgbClr val="33336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 cmpd="sng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ales_global_16.9_VA" id="{86CC8F7D-9707-45A9-8669-186997B63664}" vid="{3F69A910-136C-4223-9121-69E4943F2E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2920</TotalTime>
  <Words>887</Words>
  <Application>Microsoft Office PowerPoint</Application>
  <PresentationFormat>Widescreen</PresentationFormat>
  <Paragraphs>89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Century Gothic</vt:lpstr>
      <vt:lpstr>Wingdings</vt:lpstr>
      <vt:lpstr>Default Theme</vt:lpstr>
      <vt:lpstr>2_Corporate Template_Security Markings</vt:lpstr>
      <vt:lpstr>3_Standard Title </vt:lpstr>
      <vt:lpstr>Thales_Systems-KTD_16.9</vt:lpstr>
      <vt:lpstr>Proposed Changes for UAF v1.3</vt:lpstr>
      <vt:lpstr>Portfolio as Enduring Object (1 of 3)  [Note: Issue was deferred from v1.2]</vt:lpstr>
      <vt:lpstr>Portfolio as Enduring Object (2 of 3)</vt:lpstr>
      <vt:lpstr>Portfolio as Enduring Object (1 of 3)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O'Neil</dc:creator>
  <cp:lastModifiedBy>James N Martin</cp:lastModifiedBy>
  <cp:revision>199</cp:revision>
  <cp:lastPrinted>2022-03-16T20:53:35Z</cp:lastPrinted>
  <dcterms:created xsi:type="dcterms:W3CDTF">2021-02-14T15:52:10Z</dcterms:created>
  <dcterms:modified xsi:type="dcterms:W3CDTF">2022-06-01T12:50:20Z</dcterms:modified>
</cp:coreProperties>
</file>