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media/image9.emf" ContentType="image/emf"/>
  <Override PartName="/ppt/media/image10.emf" ContentType="image/em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5" r:id="rId2"/>
    <p:sldMasterId id="2147483687" r:id="rId3"/>
    <p:sldMasterId id="2147483692" r:id="rId4"/>
  </p:sldMasterIdLst>
  <p:sldIdLst>
    <p:sldId id="332" r:id="rId5"/>
    <p:sldId id="266" r:id="rId6"/>
    <p:sldId id="277" r:id="rId7"/>
    <p:sldId id="256" r:id="rId8"/>
  </p:sldIdLst>
  <p:sldSz cx="12192000" cy="6858000"/>
  <p:notesSz cx="7019925" cy="9305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65" autoAdjust="0"/>
    <p:restoredTop sz="95853" autoAdjust="0"/>
  </p:normalViewPr>
  <p:slideViewPr>
    <p:cSldViewPr>
      <p:cViewPr varScale="1">
        <p:scale>
          <a:sx n="99" d="100"/>
          <a:sy n="99" d="100"/>
        </p:scale>
        <p:origin x="49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37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I_Risk Format_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8829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J_Contact Informa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234985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K_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256404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944DE-0323-4A96-ABAC-B56B3A73A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325C67-2417-4B36-9591-219BDC9D7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C8867-703A-47BD-BD7D-459C5B89B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28F5E-7C53-49E1-9743-A0FC3664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1D9A0-703A-4E65-A47E-05B998D78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38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DA403-2B3C-42D0-81E3-906EBD149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C5D47-9A77-4B08-A727-ECBA66FDF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8AD19-69E2-4605-8F5B-8512CF985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3D514-3635-4445-BBE9-BFA57F118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D1707-F23E-46FC-ACF5-1AB27F0B6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13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A_Basic_Master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19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B_Header_Blank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42059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C_Acronym_Box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647107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D_Lef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6" y="1225566"/>
            <a:ext cx="5660576" cy="4798717"/>
          </a:xfrm>
          <a:prstGeom prst="rect">
            <a:avLst/>
          </a:prstGeom>
        </p:spPr>
        <p:txBody>
          <a:bodyPr vert="horz"/>
          <a:lstStyle>
            <a:lvl1pPr marL="177800" indent="-161925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34730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E_Righ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68573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5043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893380"/>
            <a:ext cx="11271681" cy="5731532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71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F_Quad_Char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02351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G_Compare_Contras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944165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H_Risk Format_Corner_markings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5262577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I_Risk Format_Large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0755632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J_Contact Informa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1260580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K_Transi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1209725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A_Title and Informa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3845454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B_Title and Information P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6619166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1799897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C_Closing_Q&amp;A_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029199" y="2595234"/>
            <a:ext cx="6135044" cy="123164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800" b="1" i="1" baseline="0">
                <a:solidFill>
                  <a:schemeClr val="bg1"/>
                </a:solidFill>
                <a:effectLst>
                  <a:outerShdw blurRad="50800" dist="381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Closing</a:t>
            </a:r>
            <a:br>
              <a:rPr lang="en-US" dirty="0"/>
            </a:br>
            <a:r>
              <a:rPr lang="en-US" dirty="0"/>
              <a:t>Questions</a:t>
            </a:r>
            <a:br>
              <a:rPr lang="en-US" dirty="0"/>
            </a:br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080188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- 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ZoneTexte 16"/>
          <p:cNvSpPr txBox="1"/>
          <p:nvPr userDrawn="1"/>
        </p:nvSpPr>
        <p:spPr>
          <a:xfrm>
            <a:off x="5089233" y="6606811"/>
            <a:ext cx="2377574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</a:t>
            </a:r>
            <a:r>
              <a:rPr lang="en-GB" sz="933" baseline="0" dirty="0"/>
              <a:t> T</a:t>
            </a:r>
            <a:r>
              <a:rPr lang="en-GB" sz="933" dirty="0"/>
              <a:t>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9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B_Heade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424429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-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Demi-cadre 16"/>
          <p:cNvSpPr/>
          <p:nvPr userDrawn="1"/>
        </p:nvSpPr>
        <p:spPr bwMode="auto">
          <a:xfrm flipH="1" flipV="1">
            <a:off x="6445211" y="45184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8" name="ZoneTexte 17"/>
          <p:cNvSpPr txBox="1"/>
          <p:nvPr userDrawn="1"/>
        </p:nvSpPr>
        <p:spPr>
          <a:xfrm>
            <a:off x="5106066" y="6606811"/>
            <a:ext cx="234391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Thales.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1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155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/>
          <a:lstStyle>
            <a:lvl1pPr>
              <a:spcBef>
                <a:spcPts val="800"/>
              </a:spcBef>
              <a:spcAft>
                <a:spcPts val="1600"/>
              </a:spcAft>
              <a:defRPr/>
            </a:lvl1pPr>
            <a:lvl3pPr>
              <a:defRPr/>
            </a:lvl3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  <a:p>
            <a:pPr lvl="2"/>
            <a:endParaRPr lang="en-AU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46394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09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97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73167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929023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352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C_Acronym_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253535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D_Lef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5" y="1225566"/>
            <a:ext cx="5715004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40929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E_Righ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46797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12840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F_Quad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76481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G_Compare_Contr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20410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H_Risk Format_Cor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3040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6550222"/>
            <a:ext cx="924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1400" smtClean="0"/>
              <a:pPr algn="l"/>
              <a:t>‹#›</a:t>
            </a:fld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56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3897" y="6642556"/>
            <a:ext cx="9249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" name="Text Placeholder 4"/>
          <p:cNvSpPr txBox="1">
            <a:spLocks/>
          </p:cNvSpPr>
          <p:nvPr/>
        </p:nvSpPr>
        <p:spPr>
          <a:xfrm>
            <a:off x="0" y="0"/>
            <a:ext cx="12192000" cy="233088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 dirty="0"/>
            </a:br>
            <a:endParaRPr lang="en-US" sz="1100" b="0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0" y="6593176"/>
            <a:ext cx="12192000" cy="216062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/>
            </a:b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142076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6642556"/>
            <a:ext cx="1016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55687" y="1"/>
            <a:ext cx="11566244" cy="751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11" name="Espace réservé du numéro de diapositive 5"/>
          <p:cNvSpPr txBox="1">
            <a:spLocks/>
          </p:cNvSpPr>
          <p:nvPr/>
        </p:nvSpPr>
        <p:spPr>
          <a:xfrm>
            <a:off x="177649" y="6403771"/>
            <a:ext cx="104827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44350D62-B6BB-E847-B7AB-6B0C5C66D2F8}" type="slidenum">
              <a:rPr lang="fr-FR" sz="1600" smtClean="0">
                <a:solidFill>
                  <a:srgbClr val="333366"/>
                </a:solidFill>
              </a:rPr>
              <a:pPr algn="l"/>
              <a:t>‹#›</a:t>
            </a:fld>
            <a:endParaRPr lang="fr-FR" sz="1600" dirty="0">
              <a:solidFill>
                <a:srgbClr val="333366"/>
              </a:solidFill>
            </a:endParaRPr>
          </a:p>
        </p:txBody>
      </p:sp>
      <p:cxnSp>
        <p:nvCxnSpPr>
          <p:cNvPr id="17" name="Straight Connector 3"/>
          <p:cNvCxnSpPr/>
          <p:nvPr/>
        </p:nvCxnSpPr>
        <p:spPr bwMode="auto">
          <a:xfrm>
            <a:off x="-5941" y="751217"/>
            <a:ext cx="1219794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7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 bwMode="auto">
          <a:xfrm>
            <a:off x="-3121" y="160674"/>
            <a:ext cx="240000" cy="41043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67" b="0" i="0" u="none" strike="noStrike" cap="none" normalizeH="0" baseline="0">
              <a:ln>
                <a:noFill/>
              </a:ln>
              <a:solidFill>
                <a:srgbClr val="323265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 rot="10800000" flipH="1">
            <a:off x="212929" y="6456764"/>
            <a:ext cx="277824" cy="291115"/>
          </a:xfrm>
          <a:custGeom>
            <a:avLst/>
            <a:gdLst>
              <a:gd name="T0" fmla="*/ 39 w 412"/>
              <a:gd name="T1" fmla="*/ 411 h 411"/>
              <a:gd name="T2" fmla="*/ 0 w 412"/>
              <a:gd name="T3" fmla="*/ 411 h 411"/>
              <a:gd name="T4" fmla="*/ 0 w 412"/>
              <a:gd name="T5" fmla="*/ 0 h 411"/>
              <a:gd name="T6" fmla="*/ 412 w 412"/>
              <a:gd name="T7" fmla="*/ 0 h 411"/>
              <a:gd name="T8" fmla="*/ 412 w 412"/>
              <a:gd name="T9" fmla="*/ 39 h 411"/>
              <a:gd name="T10" fmla="*/ 39 w 412"/>
              <a:gd name="T11" fmla="*/ 39 h 411"/>
              <a:gd name="T12" fmla="*/ 39 w 412"/>
              <a:gd name="T13" fmla="*/ 411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2" h="411">
                <a:moveTo>
                  <a:pt x="39" y="411"/>
                </a:moveTo>
                <a:lnTo>
                  <a:pt x="0" y="411"/>
                </a:lnTo>
                <a:lnTo>
                  <a:pt x="0" y="0"/>
                </a:lnTo>
                <a:lnTo>
                  <a:pt x="412" y="0"/>
                </a:lnTo>
                <a:lnTo>
                  <a:pt x="412" y="39"/>
                </a:lnTo>
                <a:lnTo>
                  <a:pt x="39" y="39"/>
                </a:lnTo>
                <a:lnTo>
                  <a:pt x="39" y="41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 rot="16200000">
            <a:off x="-2520007" y="3503268"/>
            <a:ext cx="539531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This document may not be reproduced, modified, adapted, published, translated, in any way, in whole or in part or disclosed to a third party</a:t>
            </a:r>
            <a:r>
              <a:rPr lang="en-AU" sz="800" kern="1200" baseline="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without the prior written consent of Thales  -  © Thales. All rights reserved</a:t>
            </a:r>
            <a:r>
              <a:rPr lang="en-AU" sz="800" noProof="0" dirty="0">
                <a:solidFill>
                  <a:srgbClr val="969696"/>
                </a:solidFill>
              </a:rPr>
              <a:t>.</a:t>
            </a:r>
            <a:endParaRPr lang="en-AU" sz="933" noProof="0" dirty="0">
              <a:solidFill>
                <a:srgbClr val="606060"/>
              </a:solidFill>
            </a:endParaRPr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185656" y="6606811"/>
            <a:ext cx="18473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endParaRPr lang="en-GB" sz="933" dirty="0"/>
          </a:p>
        </p:txBody>
      </p:sp>
      <p:sp>
        <p:nvSpPr>
          <p:cNvPr id="23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593" y="5999176"/>
            <a:ext cx="2548676" cy="95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5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</p:sldLayoutIdLst>
  <p:hf hdr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26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988" indent="-241294" algn="l" defTabSz="609585" rtl="0" eaLnBrk="1" latinLnBrk="0" hangingPunct="1">
        <a:lnSpc>
          <a:spcPct val="100000"/>
        </a:lnSpc>
        <a:spcBef>
          <a:spcPts val="800"/>
        </a:spcBef>
        <a:spcAft>
          <a:spcPts val="1600"/>
        </a:spcAft>
        <a:buClr>
          <a:schemeClr val="bg2"/>
        </a:buClr>
        <a:buSzPct val="90000"/>
        <a:buFont typeface="Century Gothic" panose="020B0502020202020204" pitchFamily="34" charset="0"/>
        <a:buChar char="▌"/>
        <a:tabLst>
          <a:tab pos="1314418" algn="l"/>
        </a:tabLst>
        <a:defRPr lang="fr-FR" sz="2400" b="1" kern="12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719649" indent="-243411" algn="l" defTabSz="609585" rtl="0" eaLnBrk="1" latinLnBrk="0" hangingPunct="1">
        <a:spcBef>
          <a:spcPts val="0"/>
        </a:spcBef>
        <a:spcAft>
          <a:spcPts val="800"/>
        </a:spcAft>
        <a:buSzPct val="100000"/>
        <a:buFontTx/>
        <a:buBlip>
          <a:blip r:embed="rId9"/>
        </a:buBlip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79473" indent="-355591" algn="l" defTabSz="609585" rtl="0" eaLnBrk="1" latinLnBrk="0" hangingPunct="1">
        <a:spcBef>
          <a:spcPts val="480"/>
        </a:spcBef>
        <a:buSzPct val="100000"/>
        <a:buFont typeface="Wingdings" panose="05000000000000000000" pitchFamily="2" charset="2"/>
        <a:buChar char="q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435064" indent="-355591" algn="l" defTabSz="609585" rtl="0" eaLnBrk="1" latinLnBrk="0" hangingPunct="1">
        <a:spcBef>
          <a:spcPct val="20000"/>
        </a:spcBef>
        <a:buFont typeface="Wingdings" panose="05000000000000000000" pitchFamily="2" charset="2"/>
        <a:buChar char="v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6358" indent="-241294" algn="l" defTabSz="609585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17652" indent="-241294" algn="l" defTabSz="609585" rtl="0" eaLnBrk="1" latinLnBrk="0" hangingPunct="1">
        <a:spcBef>
          <a:spcPct val="20000"/>
        </a:spcBef>
        <a:buFont typeface="Arial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B19F16-5729-452C-99D3-D0CF3F8B0188}"/>
              </a:ext>
            </a:extLst>
          </p:cNvPr>
          <p:cNvSpPr/>
          <p:nvPr/>
        </p:nvSpPr>
        <p:spPr>
          <a:xfrm>
            <a:off x="5943600" y="1933075"/>
            <a:ext cx="5562600" cy="304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8E5E788-2521-48BE-BFA6-831F36F3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0403"/>
            <a:ext cx="10546081" cy="581597"/>
          </a:xfrm>
        </p:spPr>
        <p:txBody>
          <a:bodyPr/>
          <a:lstStyle/>
          <a:p>
            <a:r>
              <a:rPr lang="en-US" sz="3200" dirty="0"/>
              <a:t>Proposed Changes for UAF v1.3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6A1DD40-CD82-4895-8341-DEC167B897E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33400" y="1066799"/>
            <a:ext cx="10820400" cy="5486401"/>
          </a:xfrm>
        </p:spPr>
        <p:txBody>
          <a:bodyPr numCol="2" spcCol="457200">
            <a:normAutofit lnSpcReduction="10000"/>
          </a:bodyPr>
          <a:lstStyle/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Services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Domain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Mitigation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as Agents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Performers and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Capabilities and Effects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is Not an Agent/Performer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Scenarios as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Trustlines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Between Operational Performers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NATO Architecture Framework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Information Element Mapping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Nodes &amp; 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Needlines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Mission and Mission Threads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Location Types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Platform)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Informative Components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Framework Guide for UAF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Model Updates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 Guide Updates</a:t>
            </a:r>
          </a:p>
          <a:p>
            <a:pPr marL="579438" indent="-585788">
              <a:lnSpc>
                <a:spcPct val="11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Metamodel and Modeling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Use Cases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 (Typical &amp; Actual)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Architectural Description &amp; Referencing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Portfolio as Enduring Object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Upper Ontology (IDEAS vs BFO vs TBD)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Views &amp;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Management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Actualization Viewpoint &amp;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Structural &amp; Behavioral Column </a:t>
            </a:r>
            <a:b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Grouping in the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Strategic Viewpoint Designator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Sg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Editorial &amp; Other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 Document Structure, Formatting &amp; Style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Alignment with ISO 42010-2022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BAH Issues (see separate file)</a:t>
            </a:r>
          </a:p>
          <a:p>
            <a:pPr marL="579438" indent="-585788">
              <a:spcBef>
                <a:spcPts val="0"/>
              </a:spcBef>
              <a:buFont typeface="+mj-lt"/>
              <a:buAutoNum type="arabicParenR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275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48FA15C-C772-4826-9D95-60CBDAAD0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Architectural Description Element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6C262A-906E-46E6-A198-66C6429F5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082610"/>
            <a:ext cx="8805110" cy="555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233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8FD49-EC8D-4560-8DD7-04C3DFD74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Views and Architecture References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29A4D-F20D-4546-93CA-5229A5639B5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" y="887637"/>
            <a:ext cx="6019800" cy="45786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DBAD08-1BB3-4E06-B6A8-7A16A44C3AE9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43400" y="5490888"/>
            <a:ext cx="7484593" cy="136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847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F75292-5594-4ECC-BA35-AE20B1986BAA}"/>
              </a:ext>
            </a:extLst>
          </p:cNvPr>
          <p:cNvSpPr/>
          <p:nvPr/>
        </p:nvSpPr>
        <p:spPr>
          <a:xfrm>
            <a:off x="1627819" y="2474255"/>
            <a:ext cx="1605213" cy="430887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&lt;&lt;Architectural Reference&gt;&gt;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C3980DD-7D39-4693-AE60-7F2941151687}"/>
              </a:ext>
            </a:extLst>
          </p:cNvPr>
          <p:cNvSpPr/>
          <p:nvPr/>
        </p:nvSpPr>
        <p:spPr>
          <a:xfrm>
            <a:off x="653286" y="1213819"/>
            <a:ext cx="1843548" cy="840658"/>
          </a:xfrm>
          <a:custGeom>
            <a:avLst/>
            <a:gdLst>
              <a:gd name="connsiteX0" fmla="*/ 0 w 1843548"/>
              <a:gd name="connsiteY0" fmla="*/ 0 h 921774"/>
              <a:gd name="connsiteX1" fmla="*/ 7374 w 1843548"/>
              <a:gd name="connsiteY1" fmla="*/ 464574 h 921774"/>
              <a:gd name="connsiteX2" fmla="*/ 14748 w 1843548"/>
              <a:gd name="connsiteY2" fmla="*/ 921774 h 921774"/>
              <a:gd name="connsiteX3" fmla="*/ 486697 w 1843548"/>
              <a:gd name="connsiteY3" fmla="*/ 914400 h 921774"/>
              <a:gd name="connsiteX4" fmla="*/ 943897 w 1843548"/>
              <a:gd name="connsiteY4" fmla="*/ 914400 h 921774"/>
              <a:gd name="connsiteX5" fmla="*/ 1843548 w 1843548"/>
              <a:gd name="connsiteY5" fmla="*/ 914400 h 921774"/>
              <a:gd name="connsiteX6" fmla="*/ 1836174 w 1843548"/>
              <a:gd name="connsiteY6" fmla="*/ 0 h 921774"/>
              <a:gd name="connsiteX7" fmla="*/ 0 w 1843548"/>
              <a:gd name="connsiteY7" fmla="*/ 0 h 921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3548" h="921774">
                <a:moveTo>
                  <a:pt x="0" y="0"/>
                </a:moveTo>
                <a:lnTo>
                  <a:pt x="7374" y="464574"/>
                </a:lnTo>
                <a:lnTo>
                  <a:pt x="14748" y="921774"/>
                </a:lnTo>
                <a:lnTo>
                  <a:pt x="486697" y="914400"/>
                </a:lnTo>
                <a:lnTo>
                  <a:pt x="943897" y="914400"/>
                </a:lnTo>
                <a:lnTo>
                  <a:pt x="1843548" y="914400"/>
                </a:lnTo>
                <a:lnTo>
                  <a:pt x="183617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&lt;&lt;Architectural Description&gt;&gt;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73D4EB2-78CB-4A22-9E37-5A2C16B3AA73}"/>
              </a:ext>
            </a:extLst>
          </p:cNvPr>
          <p:cNvSpPr/>
          <p:nvPr/>
        </p:nvSpPr>
        <p:spPr>
          <a:xfrm>
            <a:off x="3344520" y="2512236"/>
            <a:ext cx="1843548" cy="840658"/>
          </a:xfrm>
          <a:custGeom>
            <a:avLst/>
            <a:gdLst>
              <a:gd name="connsiteX0" fmla="*/ 0 w 1843548"/>
              <a:gd name="connsiteY0" fmla="*/ 0 h 921774"/>
              <a:gd name="connsiteX1" fmla="*/ 7374 w 1843548"/>
              <a:gd name="connsiteY1" fmla="*/ 464574 h 921774"/>
              <a:gd name="connsiteX2" fmla="*/ 14748 w 1843548"/>
              <a:gd name="connsiteY2" fmla="*/ 921774 h 921774"/>
              <a:gd name="connsiteX3" fmla="*/ 486697 w 1843548"/>
              <a:gd name="connsiteY3" fmla="*/ 914400 h 921774"/>
              <a:gd name="connsiteX4" fmla="*/ 943897 w 1843548"/>
              <a:gd name="connsiteY4" fmla="*/ 914400 h 921774"/>
              <a:gd name="connsiteX5" fmla="*/ 1843548 w 1843548"/>
              <a:gd name="connsiteY5" fmla="*/ 914400 h 921774"/>
              <a:gd name="connsiteX6" fmla="*/ 1836174 w 1843548"/>
              <a:gd name="connsiteY6" fmla="*/ 0 h 921774"/>
              <a:gd name="connsiteX7" fmla="*/ 0 w 1843548"/>
              <a:gd name="connsiteY7" fmla="*/ 0 h 921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3548" h="921774">
                <a:moveTo>
                  <a:pt x="0" y="0"/>
                </a:moveTo>
                <a:lnTo>
                  <a:pt x="7374" y="464574"/>
                </a:lnTo>
                <a:lnTo>
                  <a:pt x="14748" y="921774"/>
                </a:lnTo>
                <a:lnTo>
                  <a:pt x="486697" y="914400"/>
                </a:lnTo>
                <a:lnTo>
                  <a:pt x="943897" y="914400"/>
                </a:lnTo>
                <a:lnTo>
                  <a:pt x="1843548" y="914400"/>
                </a:lnTo>
                <a:lnTo>
                  <a:pt x="183617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&lt;&lt;Architectural Description&gt;&gt;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BBAB415-9836-456C-9D75-86DF4496D016}"/>
              </a:ext>
            </a:extLst>
          </p:cNvPr>
          <p:cNvCxnSpPr>
            <a:cxnSpLocks/>
          </p:cNvCxnSpPr>
          <p:nvPr/>
        </p:nvCxnSpPr>
        <p:spPr>
          <a:xfrm>
            <a:off x="1188590" y="2046347"/>
            <a:ext cx="2148543" cy="1105733"/>
          </a:xfrm>
          <a:prstGeom prst="bentConnector3">
            <a:avLst>
              <a:gd name="adj1" fmla="val -2067"/>
            </a:avLst>
          </a:prstGeom>
          <a:ln w="285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0FB9A318-81A2-4A31-AD69-A0D87D2294F3}"/>
              </a:ext>
            </a:extLst>
          </p:cNvPr>
          <p:cNvSpPr/>
          <p:nvPr/>
        </p:nvSpPr>
        <p:spPr>
          <a:xfrm>
            <a:off x="1045907" y="2072353"/>
            <a:ext cx="184355" cy="184355"/>
          </a:xfrm>
          <a:prstGeom prst="ellipse">
            <a:avLst/>
          </a:prstGeom>
          <a:ln w="285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88025F3-4E16-4C9D-88DD-C47823A713F3}"/>
              </a:ext>
            </a:extLst>
          </p:cNvPr>
          <p:cNvCxnSpPr/>
          <p:nvPr/>
        </p:nvCxnSpPr>
        <p:spPr>
          <a:xfrm>
            <a:off x="1045907" y="2164530"/>
            <a:ext cx="18288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901F7875-57B4-4028-B5F3-EDC5D0C1F4DB}"/>
              </a:ext>
            </a:extLst>
          </p:cNvPr>
          <p:cNvSpPr/>
          <p:nvPr/>
        </p:nvSpPr>
        <p:spPr>
          <a:xfrm>
            <a:off x="6019240" y="1213819"/>
            <a:ext cx="1843548" cy="840658"/>
          </a:xfrm>
          <a:custGeom>
            <a:avLst/>
            <a:gdLst>
              <a:gd name="connsiteX0" fmla="*/ 0 w 1843548"/>
              <a:gd name="connsiteY0" fmla="*/ 0 h 921774"/>
              <a:gd name="connsiteX1" fmla="*/ 7374 w 1843548"/>
              <a:gd name="connsiteY1" fmla="*/ 464574 h 921774"/>
              <a:gd name="connsiteX2" fmla="*/ 14748 w 1843548"/>
              <a:gd name="connsiteY2" fmla="*/ 921774 h 921774"/>
              <a:gd name="connsiteX3" fmla="*/ 486697 w 1843548"/>
              <a:gd name="connsiteY3" fmla="*/ 914400 h 921774"/>
              <a:gd name="connsiteX4" fmla="*/ 943897 w 1843548"/>
              <a:gd name="connsiteY4" fmla="*/ 914400 h 921774"/>
              <a:gd name="connsiteX5" fmla="*/ 1843548 w 1843548"/>
              <a:gd name="connsiteY5" fmla="*/ 914400 h 921774"/>
              <a:gd name="connsiteX6" fmla="*/ 1836174 w 1843548"/>
              <a:gd name="connsiteY6" fmla="*/ 0 h 921774"/>
              <a:gd name="connsiteX7" fmla="*/ 0 w 1843548"/>
              <a:gd name="connsiteY7" fmla="*/ 0 h 921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3548" h="921774">
                <a:moveTo>
                  <a:pt x="0" y="0"/>
                </a:moveTo>
                <a:lnTo>
                  <a:pt x="7374" y="464574"/>
                </a:lnTo>
                <a:lnTo>
                  <a:pt x="14748" y="921774"/>
                </a:lnTo>
                <a:lnTo>
                  <a:pt x="486697" y="914400"/>
                </a:lnTo>
                <a:lnTo>
                  <a:pt x="943897" y="914400"/>
                </a:lnTo>
                <a:lnTo>
                  <a:pt x="1843548" y="914400"/>
                </a:lnTo>
                <a:lnTo>
                  <a:pt x="183617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&lt;&lt;Architectural Description&gt;&gt;</a:t>
            </a: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70218A5B-EA29-4CA3-BAF0-F3A5BC80188B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2496834" y="1634148"/>
            <a:ext cx="3529780" cy="3363"/>
          </a:xfrm>
          <a:prstGeom prst="bentConnector5">
            <a:avLst>
              <a:gd name="adj1" fmla="val 49896"/>
              <a:gd name="adj2" fmla="val 30"/>
              <a:gd name="adj3" fmla="val 86838"/>
            </a:avLst>
          </a:prstGeom>
          <a:ln w="3810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802C65CB-203C-4F23-B142-A7243EA84C4E}"/>
              </a:ext>
            </a:extLst>
          </p:cNvPr>
          <p:cNvSpPr/>
          <p:nvPr/>
        </p:nvSpPr>
        <p:spPr>
          <a:xfrm>
            <a:off x="3037095" y="1389066"/>
            <a:ext cx="2395635" cy="215444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&lt;&lt;Architectural Reference&gt;&gt;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6DB4E62-D483-409E-88D3-103AABCBB296}"/>
              </a:ext>
            </a:extLst>
          </p:cNvPr>
          <p:cNvSpPr/>
          <p:nvPr/>
        </p:nvSpPr>
        <p:spPr>
          <a:xfrm>
            <a:off x="3962400" y="3491656"/>
            <a:ext cx="5504077" cy="738664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Issue:  </a:t>
            </a:r>
            <a:r>
              <a:rPr lang="en-US" sz="1600" dirty="0">
                <a:solidFill>
                  <a:srgbClr val="C00000"/>
                </a:solidFill>
              </a:rPr>
              <a:t>Currently, a referenced Architectural Description (AD) can only be contained within another AD, with no intervening package containment allowed</a:t>
            </a: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2A6C3C3-CC52-49CF-9F61-D383A20F7534}"/>
              </a:ext>
            </a:extLst>
          </p:cNvPr>
          <p:cNvSpPr/>
          <p:nvPr/>
        </p:nvSpPr>
        <p:spPr>
          <a:xfrm>
            <a:off x="3313139" y="4847400"/>
            <a:ext cx="1843548" cy="840658"/>
          </a:xfrm>
          <a:custGeom>
            <a:avLst/>
            <a:gdLst>
              <a:gd name="connsiteX0" fmla="*/ 0 w 1843548"/>
              <a:gd name="connsiteY0" fmla="*/ 0 h 921774"/>
              <a:gd name="connsiteX1" fmla="*/ 7374 w 1843548"/>
              <a:gd name="connsiteY1" fmla="*/ 464574 h 921774"/>
              <a:gd name="connsiteX2" fmla="*/ 14748 w 1843548"/>
              <a:gd name="connsiteY2" fmla="*/ 921774 h 921774"/>
              <a:gd name="connsiteX3" fmla="*/ 486697 w 1843548"/>
              <a:gd name="connsiteY3" fmla="*/ 914400 h 921774"/>
              <a:gd name="connsiteX4" fmla="*/ 943897 w 1843548"/>
              <a:gd name="connsiteY4" fmla="*/ 914400 h 921774"/>
              <a:gd name="connsiteX5" fmla="*/ 1843548 w 1843548"/>
              <a:gd name="connsiteY5" fmla="*/ 914400 h 921774"/>
              <a:gd name="connsiteX6" fmla="*/ 1836174 w 1843548"/>
              <a:gd name="connsiteY6" fmla="*/ 0 h 921774"/>
              <a:gd name="connsiteX7" fmla="*/ 0 w 1843548"/>
              <a:gd name="connsiteY7" fmla="*/ 0 h 921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3548" h="921774">
                <a:moveTo>
                  <a:pt x="0" y="0"/>
                </a:moveTo>
                <a:lnTo>
                  <a:pt x="7374" y="464574"/>
                </a:lnTo>
                <a:lnTo>
                  <a:pt x="14748" y="921774"/>
                </a:lnTo>
                <a:lnTo>
                  <a:pt x="486697" y="914400"/>
                </a:lnTo>
                <a:lnTo>
                  <a:pt x="943897" y="914400"/>
                </a:lnTo>
                <a:lnTo>
                  <a:pt x="1843548" y="914400"/>
                </a:lnTo>
                <a:lnTo>
                  <a:pt x="183617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&lt;&lt;Architectural Description&gt;&gt;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FE6229E-9B5B-473C-8EC9-8A9AE977B3E7}"/>
              </a:ext>
            </a:extLst>
          </p:cNvPr>
          <p:cNvGrpSpPr/>
          <p:nvPr/>
        </p:nvGrpSpPr>
        <p:grpSpPr>
          <a:xfrm>
            <a:off x="2507902" y="3885939"/>
            <a:ext cx="935407" cy="686740"/>
            <a:chOff x="4233903" y="3727287"/>
            <a:chExt cx="935407" cy="686740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2EDD026-BFA2-4A7F-8777-186701A7D4BE}"/>
                </a:ext>
              </a:extLst>
            </p:cNvPr>
            <p:cNvSpPr/>
            <p:nvPr/>
          </p:nvSpPr>
          <p:spPr>
            <a:xfrm>
              <a:off x="4233903" y="3894222"/>
              <a:ext cx="935407" cy="51980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Package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7CFCAF9-5215-4479-BA1E-01F4DD394FF3}"/>
                </a:ext>
              </a:extLst>
            </p:cNvPr>
            <p:cNvSpPr/>
            <p:nvPr/>
          </p:nvSpPr>
          <p:spPr>
            <a:xfrm>
              <a:off x="4233904" y="3727287"/>
              <a:ext cx="374968" cy="166936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</p:grp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01A524D9-0D4E-4AAE-97F1-DA2F0909CE55}"/>
              </a:ext>
            </a:extLst>
          </p:cNvPr>
          <p:cNvCxnSpPr>
            <a:cxnSpLocks/>
            <a:stCxn id="55" idx="4"/>
            <a:endCxn id="48" idx="1"/>
          </p:cNvCxnSpPr>
          <p:nvPr/>
        </p:nvCxnSpPr>
        <p:spPr>
          <a:xfrm rot="16200000" flipH="1">
            <a:off x="675742" y="2480617"/>
            <a:ext cx="2059108" cy="1605212"/>
          </a:xfrm>
          <a:prstGeom prst="bentConnector2">
            <a:avLst/>
          </a:prstGeom>
          <a:ln w="285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4320D9A0-25EF-4965-A9A4-AFBE04F8CDAF}"/>
              </a:ext>
            </a:extLst>
          </p:cNvPr>
          <p:cNvSpPr/>
          <p:nvPr/>
        </p:nvSpPr>
        <p:spPr>
          <a:xfrm>
            <a:off x="810512" y="2069314"/>
            <a:ext cx="184355" cy="184355"/>
          </a:xfrm>
          <a:prstGeom prst="ellipse">
            <a:avLst/>
          </a:prstGeom>
          <a:ln w="285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FF0000"/>
              </a:solidFill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6EEBFA4-4D15-447D-ADEA-FC2C2B097550}"/>
              </a:ext>
            </a:extLst>
          </p:cNvPr>
          <p:cNvCxnSpPr/>
          <p:nvPr/>
        </p:nvCxnSpPr>
        <p:spPr>
          <a:xfrm>
            <a:off x="810512" y="2161491"/>
            <a:ext cx="18288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87337F15-83B2-41AD-9903-DECDD341BB92}"/>
              </a:ext>
            </a:extLst>
          </p:cNvPr>
          <p:cNvCxnSpPr>
            <a:cxnSpLocks/>
            <a:stCxn id="48" idx="2"/>
            <a:endCxn id="46" idx="1"/>
          </p:cNvCxnSpPr>
          <p:nvPr/>
        </p:nvCxnSpPr>
        <p:spPr>
          <a:xfrm rot="16200000" flipH="1">
            <a:off x="2798853" y="4749431"/>
            <a:ext cx="698413" cy="344907"/>
          </a:xfrm>
          <a:prstGeom prst="bentConnector4">
            <a:avLst>
              <a:gd name="adj1" fmla="val 19667"/>
              <a:gd name="adj2" fmla="val -487"/>
            </a:avLst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>
            <a:extLst>
              <a:ext uri="{FF2B5EF4-FFF2-40B4-BE49-F238E27FC236}">
                <a16:creationId xmlns:a16="http://schemas.microsoft.com/office/drawing/2014/main" id="{1A288EF1-2EE2-45E0-8C26-FE08536C899F}"/>
              </a:ext>
            </a:extLst>
          </p:cNvPr>
          <p:cNvSpPr/>
          <p:nvPr/>
        </p:nvSpPr>
        <p:spPr>
          <a:xfrm>
            <a:off x="2888904" y="4574685"/>
            <a:ext cx="184355" cy="184355"/>
          </a:xfrm>
          <a:prstGeom prst="ellipse">
            <a:avLst/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FF0000"/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4F76BA5-F4B3-4E08-A9D5-CB9BE72061CC}"/>
              </a:ext>
            </a:extLst>
          </p:cNvPr>
          <p:cNvCxnSpPr>
            <a:cxnSpLocks/>
          </p:cNvCxnSpPr>
          <p:nvPr/>
        </p:nvCxnSpPr>
        <p:spPr>
          <a:xfrm>
            <a:off x="2888904" y="4666862"/>
            <a:ext cx="182880" cy="0"/>
          </a:xfrm>
          <a:prstGeom prst="line">
            <a:avLst/>
          </a:prstGeom>
          <a:ln w="28575">
            <a:solidFill>
              <a:srgbClr val="00B0F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DEF4C097-4451-4218-8C04-0D28F1EFB865}"/>
              </a:ext>
            </a:extLst>
          </p:cNvPr>
          <p:cNvCxnSpPr>
            <a:cxnSpLocks/>
          </p:cNvCxnSpPr>
          <p:nvPr/>
        </p:nvCxnSpPr>
        <p:spPr>
          <a:xfrm rot="16200000" flipH="1">
            <a:off x="286022" y="2485858"/>
            <a:ext cx="3444828" cy="2609405"/>
          </a:xfrm>
          <a:prstGeom prst="bentConnector3">
            <a:avLst>
              <a:gd name="adj1" fmla="val 99877"/>
            </a:avLst>
          </a:prstGeom>
          <a:ln w="3810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0D2622AA-63ED-44CD-8C91-A11120228D35}"/>
              </a:ext>
            </a:extLst>
          </p:cNvPr>
          <p:cNvSpPr/>
          <p:nvPr/>
        </p:nvSpPr>
        <p:spPr>
          <a:xfrm>
            <a:off x="5933053" y="2195643"/>
            <a:ext cx="5504077" cy="861774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Two Architectural Descriptions must be able to reference each other which have no containment relationship to each other.  Purpose: This supports the ability for architectures to reference each other when they sit in other separate projects and repository locations.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566B326-F5C2-4864-9AED-603DAE43B865}"/>
              </a:ext>
            </a:extLst>
          </p:cNvPr>
          <p:cNvSpPr/>
          <p:nvPr/>
        </p:nvSpPr>
        <p:spPr>
          <a:xfrm>
            <a:off x="5257800" y="4944563"/>
            <a:ext cx="3373694" cy="646331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Two Architectural Descriptions must be able to reference each other when there is an intervening containment organization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7E0B0A9-AF00-44AD-8D66-7B6A62855510}"/>
              </a:ext>
            </a:extLst>
          </p:cNvPr>
          <p:cNvCxnSpPr>
            <a:cxnSpLocks/>
          </p:cNvCxnSpPr>
          <p:nvPr/>
        </p:nvCxnSpPr>
        <p:spPr>
          <a:xfrm rot="5400000">
            <a:off x="815429" y="2159037"/>
            <a:ext cx="18288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>
            <a:extLst>
              <a:ext uri="{FF2B5EF4-FFF2-40B4-BE49-F238E27FC236}">
                <a16:creationId xmlns:a16="http://schemas.microsoft.com/office/drawing/2014/main" id="{52E66A88-D59F-4E3E-BC7F-15EC6CCD9E5E}"/>
              </a:ext>
            </a:extLst>
          </p:cNvPr>
          <p:cNvSpPr/>
          <p:nvPr/>
        </p:nvSpPr>
        <p:spPr>
          <a:xfrm>
            <a:off x="8153401" y="6050071"/>
            <a:ext cx="229941" cy="22994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F116BD3-8CEE-4A61-A6A8-9F114C3FCE72}"/>
              </a:ext>
            </a:extLst>
          </p:cNvPr>
          <p:cNvSpPr/>
          <p:nvPr/>
        </p:nvSpPr>
        <p:spPr>
          <a:xfrm>
            <a:off x="8153400" y="6426565"/>
            <a:ext cx="229941" cy="22994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0F70B47-4370-4606-BA34-EB7CEBD1CC0A}"/>
              </a:ext>
            </a:extLst>
          </p:cNvPr>
          <p:cNvSpPr/>
          <p:nvPr/>
        </p:nvSpPr>
        <p:spPr>
          <a:xfrm>
            <a:off x="8464613" y="6327369"/>
            <a:ext cx="3567816" cy="430887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Proposed new (necessary) description abilities for architecture description activities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83748B1-DC22-4613-A284-F6A43ABA3E74}"/>
              </a:ext>
            </a:extLst>
          </p:cNvPr>
          <p:cNvSpPr/>
          <p:nvPr/>
        </p:nvSpPr>
        <p:spPr>
          <a:xfrm>
            <a:off x="8464611" y="6051593"/>
            <a:ext cx="3567817" cy="215444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Existing description abilities for architecture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583FC692-BB1D-47BF-B334-9FC3AE7FBC2F}"/>
              </a:ext>
            </a:extLst>
          </p:cNvPr>
          <p:cNvCxnSpPr>
            <a:stCxn id="13" idx="4"/>
            <a:endCxn id="17" idx="1"/>
          </p:cNvCxnSpPr>
          <p:nvPr/>
        </p:nvCxnSpPr>
        <p:spPr>
          <a:xfrm>
            <a:off x="1597183" y="2047752"/>
            <a:ext cx="1754711" cy="888176"/>
          </a:xfrm>
          <a:prstGeom prst="bentConnector3">
            <a:avLst>
              <a:gd name="adj1" fmla="val 355"/>
            </a:avLst>
          </a:prstGeom>
          <a:ln w="381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6E37C347-EC59-476E-8BA3-0F583A2F7847}"/>
              </a:ext>
            </a:extLst>
          </p:cNvPr>
          <p:cNvSpPr/>
          <p:nvPr/>
        </p:nvSpPr>
        <p:spPr>
          <a:xfrm>
            <a:off x="743006" y="5581903"/>
            <a:ext cx="2392045" cy="215444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&lt;&lt;Architectural Reference&gt;&gt;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8407D29C-C597-4965-AA1A-E7BCD8666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71074"/>
            <a:ext cx="10546081" cy="581597"/>
          </a:xfrm>
        </p:spPr>
        <p:txBody>
          <a:bodyPr/>
          <a:lstStyle/>
          <a:p>
            <a:r>
              <a:rPr lang="en-US" sz="2800" dirty="0"/>
              <a:t>Proposal: Architectural Description Referencing</a:t>
            </a:r>
          </a:p>
        </p:txBody>
      </p:sp>
    </p:spTree>
    <p:extLst>
      <p:ext uri="{BB962C8B-B14F-4D97-AF65-F5344CB8AC3E}">
        <p14:creationId xmlns:p14="http://schemas.microsoft.com/office/powerpoint/2010/main" val="381402933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 Theme" id="{7AA79D18-F6E1-4D6C-8420-9C5A770C01B4}" vid="{54399ECB-4BC6-4E85-BB42-F3A69C52828F}"/>
    </a:ext>
  </a:extLst>
</a:theme>
</file>

<file path=ppt/theme/theme2.xml><?xml version="1.0" encoding="utf-8"?>
<a:theme xmlns:a="http://schemas.openxmlformats.org/drawingml/2006/main" name="2_Corporate Template_Security Markings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E14C260-738B-43BB-B364-E6985E06DA98}"/>
    </a:ext>
  </a:extLst>
</a:theme>
</file>

<file path=ppt/theme/theme3.xml><?xml version="1.0" encoding="utf-8"?>
<a:theme xmlns:a="http://schemas.openxmlformats.org/drawingml/2006/main" name="3_Standard Title ">
  <a:themeElements>
    <a:clrScheme name="1">
      <a:dk1>
        <a:srgbClr val="000000"/>
      </a:dk1>
      <a:lt1>
        <a:srgbClr val="FFFFFF"/>
      </a:lt1>
      <a:dk2>
        <a:srgbClr val="6F6F6F"/>
      </a:dk2>
      <a:lt2>
        <a:srgbClr val="EEECE1"/>
      </a:lt2>
      <a:accent1>
        <a:srgbClr val="5E8AB3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3D65E"/>
      </a:accent6>
      <a:hlink>
        <a:srgbClr val="5E8AB3"/>
      </a:hlink>
      <a:folHlink>
        <a:srgbClr val="4F868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6BA43DB-6872-4722-BB01-E569EEF72301}"/>
    </a:ext>
  </a:extLst>
</a:theme>
</file>

<file path=ppt/theme/theme4.xml><?xml version="1.0" encoding="utf-8"?>
<a:theme xmlns:a="http://schemas.openxmlformats.org/drawingml/2006/main" name="Thales_Systems-KTD_16.9">
  <a:themeElements>
    <a:clrScheme name="Personnalisée 80">
      <a:dk1>
        <a:srgbClr val="333366"/>
      </a:dk1>
      <a:lt1>
        <a:srgbClr val="FFFFFF"/>
      </a:lt1>
      <a:dk2>
        <a:srgbClr val="333366"/>
      </a:dk2>
      <a:lt2>
        <a:srgbClr val="1B425F"/>
      </a:lt2>
      <a:accent1>
        <a:srgbClr val="1B425F"/>
      </a:accent1>
      <a:accent2>
        <a:srgbClr val="333366"/>
      </a:accent2>
      <a:accent3>
        <a:srgbClr val="5CBFD4"/>
      </a:accent3>
      <a:accent4>
        <a:srgbClr val="505050"/>
      </a:accent4>
      <a:accent5>
        <a:srgbClr val="969696"/>
      </a:accent5>
      <a:accent6>
        <a:srgbClr val="2C709B"/>
      </a:accent6>
      <a:hlink>
        <a:srgbClr val="333366"/>
      </a:hlink>
      <a:folHlink>
        <a:srgbClr val="33336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ales_global_16.9_VA" id="{86CC8F7D-9707-45A9-8669-186997B63664}" vid="{3F69A910-136C-4223-9121-69E4943F2E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2923</TotalTime>
  <Words>288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Century Gothic</vt:lpstr>
      <vt:lpstr>Wingdings</vt:lpstr>
      <vt:lpstr>Default Theme</vt:lpstr>
      <vt:lpstr>2_Corporate Template_Security Markings</vt:lpstr>
      <vt:lpstr>3_Standard Title </vt:lpstr>
      <vt:lpstr>Thales_Systems-KTD_16.9</vt:lpstr>
      <vt:lpstr>Proposed Changes for UAF v1.3</vt:lpstr>
      <vt:lpstr>Architectural Description Element</vt:lpstr>
      <vt:lpstr>Architecture Views and Architecture References</vt:lpstr>
      <vt:lpstr>Proposal: Architectural Description Referencing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O'Neil</dc:creator>
  <cp:lastModifiedBy>James N Martin</cp:lastModifiedBy>
  <cp:revision>199</cp:revision>
  <cp:lastPrinted>2022-03-16T20:53:35Z</cp:lastPrinted>
  <dcterms:created xsi:type="dcterms:W3CDTF">2021-02-14T15:52:10Z</dcterms:created>
  <dcterms:modified xsi:type="dcterms:W3CDTF">2022-06-01T12:48:30Z</dcterms:modified>
</cp:coreProperties>
</file>