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media/image10.emf" ContentType="image/emf"/>
  <Override PartName="/ppt/media/image11.emf" ContentType="image/em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5" r:id="rId2"/>
    <p:sldMasterId id="2147483687" r:id="rId3"/>
    <p:sldMasterId id="2147483692" r:id="rId4"/>
  </p:sldMasterIdLst>
  <p:sldIdLst>
    <p:sldId id="332" r:id="rId5"/>
    <p:sldId id="259" r:id="rId6"/>
    <p:sldId id="264" r:id="rId7"/>
    <p:sldId id="265" r:id="rId8"/>
    <p:sldId id="276" r:id="rId9"/>
  </p:sldIdLst>
  <p:sldSz cx="12192000" cy="6858000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65" autoAdjust="0"/>
    <p:restoredTop sz="95853" autoAdjust="0"/>
  </p:normalViewPr>
  <p:slideViewPr>
    <p:cSldViewPr>
      <p:cViewPr varScale="1">
        <p:scale>
          <a:sx n="99" d="100"/>
          <a:sy n="99" d="100"/>
        </p:scale>
        <p:origin x="498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37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I_Risk Format_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8829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J_Contact Informa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234985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K_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256404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944DE-0323-4A96-ABAC-B56B3A73A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325C67-2417-4B36-9591-219BDC9D7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C8867-703A-47BD-BD7D-459C5B89B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28F5E-7C53-49E1-9743-A0FC3664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1D9A0-703A-4E65-A47E-05B998D78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38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DA403-2B3C-42D0-81E3-906EBD149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C5D47-9A77-4B08-A727-ECBA66FDF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8AD19-69E2-4605-8F5B-8512CF985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3D514-3635-4445-BBE9-BFA57F118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D1707-F23E-46FC-ACF5-1AB27F0B6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13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A_Basic_Master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19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B_Header_Blank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42059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C_Acronym_Box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647107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D_Lef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6" y="1225566"/>
            <a:ext cx="5660576" cy="4798717"/>
          </a:xfrm>
          <a:prstGeom prst="rect">
            <a:avLst/>
          </a:prstGeom>
        </p:spPr>
        <p:txBody>
          <a:bodyPr vert="horz"/>
          <a:lstStyle>
            <a:lvl1pPr marL="177800" indent="-161925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34730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E_Righ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68573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504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893380"/>
            <a:ext cx="11271681" cy="5731532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71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F_Quad_Char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02351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G_Compare_Contras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9441658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H_Risk Format_Corner_markings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5262577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I_Risk Format_Large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0755632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J_Contact Informa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1260580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K_Transi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1209725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A_Title and Informa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3845454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B_Title and Information P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6619166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17998972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C_Closing_Q&amp;A_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029199" y="2595234"/>
            <a:ext cx="6135044" cy="123164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800" b="1" i="1" baseline="0">
                <a:solidFill>
                  <a:schemeClr val="bg1"/>
                </a:solidFill>
                <a:effectLst>
                  <a:outerShdw blurRad="50800" dist="381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Closing</a:t>
            </a:r>
            <a:br>
              <a:rPr lang="en-US" dirty="0"/>
            </a:br>
            <a:r>
              <a:rPr lang="en-US" dirty="0"/>
              <a:t>Questions</a:t>
            </a:r>
            <a:br>
              <a:rPr lang="en-US" dirty="0"/>
            </a:br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080188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- 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ZoneTexte 16"/>
          <p:cNvSpPr txBox="1"/>
          <p:nvPr userDrawn="1"/>
        </p:nvSpPr>
        <p:spPr>
          <a:xfrm>
            <a:off x="5089233" y="6606811"/>
            <a:ext cx="2377574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</a:t>
            </a:r>
            <a:r>
              <a:rPr lang="en-GB" sz="933" baseline="0" dirty="0"/>
              <a:t> T</a:t>
            </a:r>
            <a:r>
              <a:rPr lang="en-GB" sz="933" dirty="0"/>
              <a:t>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9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B_Heade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424429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-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Demi-cadre 16"/>
          <p:cNvSpPr/>
          <p:nvPr userDrawn="1"/>
        </p:nvSpPr>
        <p:spPr bwMode="auto">
          <a:xfrm flipH="1" flipV="1">
            <a:off x="6445211" y="45184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8" name="ZoneTexte 17"/>
          <p:cNvSpPr txBox="1"/>
          <p:nvPr userDrawn="1"/>
        </p:nvSpPr>
        <p:spPr>
          <a:xfrm>
            <a:off x="5106066" y="6606811"/>
            <a:ext cx="234391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Thales.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1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552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/>
          <a:lstStyle>
            <a:lvl1pPr>
              <a:spcBef>
                <a:spcPts val="800"/>
              </a:spcBef>
              <a:spcAft>
                <a:spcPts val="1600"/>
              </a:spcAft>
              <a:defRPr/>
            </a:lvl1pPr>
            <a:lvl3pPr>
              <a:defRPr/>
            </a:lvl3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  <a:p>
            <a:pPr lvl="2"/>
            <a:endParaRPr lang="en-AU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463941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09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97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731678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929023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352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C_Acronym_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253535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D_Lef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5" y="1225566"/>
            <a:ext cx="5715004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40929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E_Righ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46797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12840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F_Quad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76481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G_Compare_Contr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20410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H_Risk Format_Cor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3040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6550222"/>
            <a:ext cx="924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1400" smtClean="0"/>
              <a:pPr algn="l"/>
              <a:t>‹#›</a:t>
            </a:fld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56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4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3897" y="6642556"/>
            <a:ext cx="9249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Text Placeholder 4"/>
          <p:cNvSpPr txBox="1">
            <a:spLocks/>
          </p:cNvSpPr>
          <p:nvPr/>
        </p:nvSpPr>
        <p:spPr>
          <a:xfrm>
            <a:off x="0" y="0"/>
            <a:ext cx="12192000" cy="233088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 dirty="0"/>
            </a:br>
            <a:endParaRPr lang="en-US" sz="1100" b="0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0" y="6593176"/>
            <a:ext cx="12192000" cy="216062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/>
            </a:b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142076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6642556"/>
            <a:ext cx="1016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55687" y="1"/>
            <a:ext cx="11566244" cy="751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11" name="Espace réservé du numéro de diapositive 5"/>
          <p:cNvSpPr txBox="1">
            <a:spLocks/>
          </p:cNvSpPr>
          <p:nvPr/>
        </p:nvSpPr>
        <p:spPr>
          <a:xfrm>
            <a:off x="177649" y="6403771"/>
            <a:ext cx="104827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44350D62-B6BB-E847-B7AB-6B0C5C66D2F8}" type="slidenum">
              <a:rPr lang="fr-FR" sz="1600" smtClean="0">
                <a:solidFill>
                  <a:srgbClr val="333366"/>
                </a:solidFill>
              </a:rPr>
              <a:pPr algn="l"/>
              <a:t>‹#›</a:t>
            </a:fld>
            <a:endParaRPr lang="fr-FR" sz="1600" dirty="0">
              <a:solidFill>
                <a:srgbClr val="333366"/>
              </a:solidFill>
            </a:endParaRPr>
          </a:p>
        </p:txBody>
      </p:sp>
      <p:cxnSp>
        <p:nvCxnSpPr>
          <p:cNvPr id="17" name="Straight Connector 3"/>
          <p:cNvCxnSpPr/>
          <p:nvPr/>
        </p:nvCxnSpPr>
        <p:spPr bwMode="auto">
          <a:xfrm>
            <a:off x="-5941" y="751217"/>
            <a:ext cx="1219794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 bwMode="auto">
          <a:xfrm>
            <a:off x="-3121" y="160674"/>
            <a:ext cx="240000" cy="41043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67" b="0" i="0" u="none" strike="noStrike" cap="none" normalizeH="0" baseline="0">
              <a:ln>
                <a:noFill/>
              </a:ln>
              <a:solidFill>
                <a:srgbClr val="323265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 rot="10800000" flipH="1">
            <a:off x="212929" y="6456764"/>
            <a:ext cx="277824" cy="291115"/>
          </a:xfrm>
          <a:custGeom>
            <a:avLst/>
            <a:gdLst>
              <a:gd name="T0" fmla="*/ 39 w 412"/>
              <a:gd name="T1" fmla="*/ 411 h 411"/>
              <a:gd name="T2" fmla="*/ 0 w 412"/>
              <a:gd name="T3" fmla="*/ 411 h 411"/>
              <a:gd name="T4" fmla="*/ 0 w 412"/>
              <a:gd name="T5" fmla="*/ 0 h 411"/>
              <a:gd name="T6" fmla="*/ 412 w 412"/>
              <a:gd name="T7" fmla="*/ 0 h 411"/>
              <a:gd name="T8" fmla="*/ 412 w 412"/>
              <a:gd name="T9" fmla="*/ 39 h 411"/>
              <a:gd name="T10" fmla="*/ 39 w 412"/>
              <a:gd name="T11" fmla="*/ 39 h 411"/>
              <a:gd name="T12" fmla="*/ 39 w 412"/>
              <a:gd name="T13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2" h="411">
                <a:moveTo>
                  <a:pt x="39" y="411"/>
                </a:moveTo>
                <a:lnTo>
                  <a:pt x="0" y="411"/>
                </a:lnTo>
                <a:lnTo>
                  <a:pt x="0" y="0"/>
                </a:lnTo>
                <a:lnTo>
                  <a:pt x="412" y="0"/>
                </a:lnTo>
                <a:lnTo>
                  <a:pt x="412" y="39"/>
                </a:lnTo>
                <a:lnTo>
                  <a:pt x="39" y="39"/>
                </a:lnTo>
                <a:lnTo>
                  <a:pt x="39" y="41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 rot="16200000">
            <a:off x="-2520007" y="3503268"/>
            <a:ext cx="539531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This document may not be reproduced, modified, adapted, published, translated, in any way, in whole or in part or disclosed to a third party</a:t>
            </a:r>
            <a:r>
              <a:rPr lang="en-AU" sz="800" kern="1200" baseline="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without the prior written consent of Thales  -  © Thales. All rights reserved</a:t>
            </a:r>
            <a:r>
              <a:rPr lang="en-AU" sz="800" noProof="0" dirty="0">
                <a:solidFill>
                  <a:srgbClr val="969696"/>
                </a:solidFill>
              </a:rPr>
              <a:t>.</a:t>
            </a:r>
            <a:endParaRPr lang="en-AU" sz="933" noProof="0" dirty="0">
              <a:solidFill>
                <a:srgbClr val="606060"/>
              </a:solidFill>
            </a:endParaRPr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185656" y="6606811"/>
            <a:ext cx="18473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endParaRPr lang="en-GB" sz="933" dirty="0"/>
          </a:p>
        </p:txBody>
      </p:sp>
      <p:sp>
        <p:nvSpPr>
          <p:cNvPr id="23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593" y="5999176"/>
            <a:ext cx="2548676" cy="95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5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hf hdr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26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988" indent="-241294" algn="l" defTabSz="609585" rtl="0" eaLnBrk="1" latinLnBrk="0" hangingPunct="1">
        <a:lnSpc>
          <a:spcPct val="100000"/>
        </a:lnSpc>
        <a:spcBef>
          <a:spcPts val="800"/>
        </a:spcBef>
        <a:spcAft>
          <a:spcPts val="1600"/>
        </a:spcAft>
        <a:buClr>
          <a:schemeClr val="bg2"/>
        </a:buClr>
        <a:buSzPct val="90000"/>
        <a:buFont typeface="Century Gothic" panose="020B0502020202020204" pitchFamily="34" charset="0"/>
        <a:buChar char="▌"/>
        <a:tabLst>
          <a:tab pos="1314418" algn="l"/>
        </a:tabLst>
        <a:defRPr lang="fr-FR" sz="2400" b="1" kern="12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719649" indent="-243411" algn="l" defTabSz="609585" rtl="0" eaLnBrk="1" latinLnBrk="0" hangingPunct="1">
        <a:spcBef>
          <a:spcPts val="0"/>
        </a:spcBef>
        <a:spcAft>
          <a:spcPts val="800"/>
        </a:spcAft>
        <a:buSzPct val="100000"/>
        <a:buFontTx/>
        <a:buBlip>
          <a:blip r:embed="rId9"/>
        </a:buBlip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79473" indent="-355591" algn="l" defTabSz="609585" rtl="0" eaLnBrk="1" latinLnBrk="0" hangingPunct="1">
        <a:spcBef>
          <a:spcPts val="480"/>
        </a:spcBef>
        <a:buSzPct val="100000"/>
        <a:buFont typeface="Wingdings" panose="05000000000000000000" pitchFamily="2" charset="2"/>
        <a:buChar char="q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435064" indent="-355591" algn="l" defTabSz="609585" rtl="0" eaLnBrk="1" latinLnBrk="0" hangingPunct="1">
        <a:spcBef>
          <a:spcPct val="20000"/>
        </a:spcBef>
        <a:buFont typeface="Wingdings" panose="05000000000000000000" pitchFamily="2" charset="2"/>
        <a:buChar char="v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6358" indent="-241294" algn="l" defTabSz="609585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17652" indent="-241294" algn="l" defTabSz="609585" rtl="0" eaLnBrk="1" latinLnBrk="0" hangingPunct="1">
        <a:spcBef>
          <a:spcPct val="20000"/>
        </a:spcBef>
        <a:buFont typeface="Arial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B19F16-5729-452C-99D3-D0CF3F8B0188}"/>
              </a:ext>
            </a:extLst>
          </p:cNvPr>
          <p:cNvSpPr/>
          <p:nvPr/>
        </p:nvSpPr>
        <p:spPr>
          <a:xfrm>
            <a:off x="5943600" y="1676400"/>
            <a:ext cx="5562600" cy="3048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8E5E788-2521-48BE-BFA6-831F36F3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0403"/>
            <a:ext cx="10546081" cy="581597"/>
          </a:xfrm>
        </p:spPr>
        <p:txBody>
          <a:bodyPr/>
          <a:lstStyle/>
          <a:p>
            <a:r>
              <a:rPr lang="en-US" sz="3200" dirty="0"/>
              <a:t>Proposed Changes for UAF v1.3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6A1DD40-CD82-4895-8341-DEC167B897E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33400" y="1066799"/>
            <a:ext cx="10820400" cy="5486401"/>
          </a:xfrm>
        </p:spPr>
        <p:txBody>
          <a:bodyPr numCol="2" spcCol="457200">
            <a:normAutofit lnSpcReduction="10000"/>
          </a:bodyPr>
          <a:lstStyle/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Services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Domain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Mitigation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as Agents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Performers and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Capabilities and Effects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is Not an Agent/Performer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Scenarios as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Trustlines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Between Operational Performers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NATO Architecture Framework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Information Element Mapping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Nodes &amp; 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Needlines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 and Mission Threads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Location Types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Platform)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Informative Components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Framework Guide for UAF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Model Updates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 Guide Updates</a:t>
            </a:r>
          </a:p>
          <a:p>
            <a:pPr marL="579438" indent="-585788">
              <a:lnSpc>
                <a:spcPct val="11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Metamodel and Modeling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Use Cases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 (Typical &amp; Actual)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Architectural Description &amp; Referencing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Portfolio as Enduring Object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Upper Ontology (IDEAS vs BFO vs TBD)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Views &amp;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Management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Actualization Viewpoint &amp;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Structural &amp; Behavioral Column </a:t>
            </a:r>
            <a:b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Grouping in the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Strategic Viewpoint Designator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Sg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Editorial &amp; Other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 Document Structure, Formatting &amp; Style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Alignment with ISO 42010-2022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BAH Issues (see separate file)</a:t>
            </a:r>
          </a:p>
          <a:p>
            <a:pPr marL="579438" indent="-585788">
              <a:spcBef>
                <a:spcPts val="0"/>
              </a:spcBef>
              <a:buFont typeface="+mj-lt"/>
              <a:buAutoNum type="arabicParenR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3275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5CB91E-F626-432C-AD99-236585A89B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352"/>
          <a:stretch/>
        </p:blipFill>
        <p:spPr>
          <a:xfrm>
            <a:off x="4693766" y="1"/>
            <a:ext cx="7498233" cy="20769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C0ABBE-4798-4E7A-B649-0DE6A5584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534" y="145540"/>
            <a:ext cx="4618466" cy="788511"/>
          </a:xfrm>
        </p:spPr>
        <p:txBody>
          <a:bodyPr/>
          <a:lstStyle/>
          <a:p>
            <a:r>
              <a:rPr lang="en-US" sz="3600" dirty="0"/>
              <a:t>Measurement Model Elements in UAF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43528-5BD2-477D-B250-7B769303E4B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4534" y="1676400"/>
            <a:ext cx="8965109" cy="4948511"/>
          </a:xfrm>
        </p:spPr>
        <p:txBody>
          <a:bodyPr/>
          <a:lstStyle/>
          <a:p>
            <a:r>
              <a:rPr lang="en-US" dirty="0"/>
              <a:t>Confusion between typical and actual measurements</a:t>
            </a:r>
          </a:p>
          <a:p>
            <a:pPr lvl="1"/>
            <a:r>
              <a:rPr lang="en-US" dirty="0"/>
              <a:t>Causes some modelers to use these elements incorrectly</a:t>
            </a:r>
          </a:p>
          <a:p>
            <a:pPr lvl="2"/>
            <a:r>
              <a:rPr lang="en-US" sz="1400" dirty="0"/>
              <a:t>Modelers sometimes insert the expected or desired “value” of a measurement into the Measurement element rather than in the Actual Measurement element</a:t>
            </a:r>
          </a:p>
          <a:p>
            <a:pPr lvl="2"/>
            <a:r>
              <a:rPr lang="en-US" sz="1400" dirty="0"/>
              <a:t>Does not make sense to allow Measurement to have any values since the Measurement element is intended to be the “standard” for doing the measuring</a:t>
            </a:r>
          </a:p>
          <a:p>
            <a:pPr lvl="2"/>
            <a:r>
              <a:rPr lang="en-US" sz="1400" dirty="0"/>
              <a:t>That would be like having a meter stick and marking 27 cm on the stick itself</a:t>
            </a:r>
          </a:p>
          <a:p>
            <a:pPr lvl="1"/>
            <a:r>
              <a:rPr lang="en-US" dirty="0"/>
              <a:t>For comparison purposes, look at definitions of Measurement and Measure in dictionary</a:t>
            </a:r>
          </a:p>
          <a:p>
            <a:pPr lvl="2"/>
            <a:r>
              <a:rPr lang="en-US" sz="1400" dirty="0"/>
              <a:t>Definition of </a:t>
            </a:r>
            <a:r>
              <a:rPr lang="en-US" sz="1400" u="sng" dirty="0"/>
              <a:t>measurement</a:t>
            </a:r>
            <a:r>
              <a:rPr lang="en-US" sz="1400" dirty="0"/>
              <a:t>: the dimension, quantity or capacity </a:t>
            </a:r>
            <a:r>
              <a:rPr lang="en-US" sz="1400" u="sng" dirty="0"/>
              <a:t>determined by measuring</a:t>
            </a:r>
          </a:p>
          <a:p>
            <a:pPr lvl="3"/>
            <a:r>
              <a:rPr lang="en-US" sz="1400" dirty="0"/>
              <a:t>Which is really what “actual measurement” element is dealing with</a:t>
            </a:r>
          </a:p>
          <a:p>
            <a:pPr lvl="2"/>
            <a:r>
              <a:rPr lang="en-US" sz="1400" dirty="0"/>
              <a:t>Definition of </a:t>
            </a:r>
            <a:r>
              <a:rPr lang="en-US" sz="1400" u="sng" dirty="0"/>
              <a:t>measure</a:t>
            </a:r>
            <a:r>
              <a:rPr lang="en-US" sz="1400" dirty="0"/>
              <a:t>: a reference standard or sample used for the quantitative comparison of properties [e.g., a “yard stick” or “meter stick”]</a:t>
            </a:r>
          </a:p>
          <a:p>
            <a:pPr lvl="2"/>
            <a:endParaRPr lang="en-US" dirty="0"/>
          </a:p>
          <a:p>
            <a:r>
              <a:rPr lang="en-US" dirty="0"/>
              <a:t>Proposed element name changes to address this issue</a:t>
            </a:r>
          </a:p>
          <a:p>
            <a:pPr lvl="1"/>
            <a:r>
              <a:rPr lang="en-US" dirty="0"/>
              <a:t>Change name of </a:t>
            </a:r>
            <a:r>
              <a:rPr lang="en-US" dirty="0">
                <a:solidFill>
                  <a:srgbClr val="00B0F0"/>
                </a:solidFill>
              </a:rPr>
              <a:t>Measurement</a:t>
            </a:r>
            <a:r>
              <a:rPr lang="en-US" dirty="0"/>
              <a:t> element to </a:t>
            </a:r>
            <a:r>
              <a:rPr lang="en-US" dirty="0">
                <a:solidFill>
                  <a:srgbClr val="00B0F0"/>
                </a:solidFill>
              </a:rPr>
              <a:t>Measure</a:t>
            </a:r>
          </a:p>
          <a:p>
            <a:pPr lvl="1"/>
            <a:r>
              <a:rPr lang="en-US" dirty="0"/>
              <a:t>Change name of </a:t>
            </a:r>
            <a:r>
              <a:rPr lang="en-US" dirty="0">
                <a:solidFill>
                  <a:srgbClr val="00B0F0"/>
                </a:solidFill>
              </a:rPr>
              <a:t>Actual Measurement </a:t>
            </a:r>
            <a:r>
              <a:rPr lang="en-US" dirty="0"/>
              <a:t>element to </a:t>
            </a:r>
            <a:r>
              <a:rPr lang="en-US" dirty="0">
                <a:solidFill>
                  <a:srgbClr val="00B0F0"/>
                </a:solidFill>
              </a:rPr>
              <a:t>Measurement</a:t>
            </a:r>
          </a:p>
          <a:p>
            <a:pPr lvl="2"/>
            <a:r>
              <a:rPr lang="en-US" sz="1400" dirty="0"/>
              <a:t>As noted above, measurement is defined as being the </a:t>
            </a:r>
            <a:r>
              <a:rPr lang="en-US" sz="1400" u="sng" dirty="0"/>
              <a:t>result of measuring</a:t>
            </a:r>
          </a:p>
          <a:p>
            <a:pPr lvl="1"/>
            <a:r>
              <a:rPr lang="en-US" dirty="0"/>
              <a:t>Change </a:t>
            </a:r>
            <a:r>
              <a:rPr lang="en-US" dirty="0">
                <a:solidFill>
                  <a:srgbClr val="00B0F0"/>
                </a:solidFill>
              </a:rPr>
              <a:t>Measurement Set </a:t>
            </a:r>
            <a:r>
              <a:rPr lang="en-US" dirty="0"/>
              <a:t>to </a:t>
            </a:r>
            <a:r>
              <a:rPr lang="en-US" dirty="0">
                <a:solidFill>
                  <a:srgbClr val="00B0F0"/>
                </a:solidFill>
              </a:rPr>
              <a:t>Measure Set </a:t>
            </a:r>
            <a:r>
              <a:rPr lang="en-US" dirty="0"/>
              <a:t>(to align with changes above)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88445F-68C5-487A-AFF0-57ADE6CDAB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2012" y="2482778"/>
            <a:ext cx="2468623" cy="334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15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5CB91E-F626-432C-AD99-236585A89B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352"/>
          <a:stretch/>
        </p:blipFill>
        <p:spPr>
          <a:xfrm>
            <a:off x="4693766" y="1"/>
            <a:ext cx="7498233" cy="20769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C0ABBE-4798-4E7A-B649-0DE6A5584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534" y="145540"/>
            <a:ext cx="4923266" cy="788511"/>
          </a:xfrm>
        </p:spPr>
        <p:txBody>
          <a:bodyPr/>
          <a:lstStyle/>
          <a:p>
            <a:r>
              <a:rPr lang="en-US" sz="3600" dirty="0"/>
              <a:t>Measurement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43528-5BD2-477D-B250-7B769303E4B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33400" y="1832239"/>
            <a:ext cx="7666465" cy="4643711"/>
          </a:xfrm>
        </p:spPr>
        <p:txBody>
          <a:bodyPr/>
          <a:lstStyle/>
          <a:p>
            <a:r>
              <a:rPr lang="en-US" dirty="0"/>
              <a:t>UAF Definitions</a:t>
            </a:r>
          </a:p>
          <a:p>
            <a:pPr lvl="1"/>
            <a:r>
              <a:rPr lang="en-US" dirty="0"/>
              <a:t>Measurement: </a:t>
            </a:r>
            <a:r>
              <a:rPr lang="en-US" i="0" dirty="0"/>
              <a:t>A property of an element representing something in the physical world, expressed in amounts of a unit of measure </a:t>
            </a:r>
            <a:endParaRPr lang="en-US" dirty="0"/>
          </a:p>
          <a:p>
            <a:pPr lvl="1"/>
            <a:r>
              <a:rPr lang="en-US" dirty="0"/>
              <a:t>Actual Measurement: </a:t>
            </a:r>
            <a:r>
              <a:rPr lang="en-US" i="0" dirty="0"/>
              <a:t>An actual value that is applied to a Measurement </a:t>
            </a:r>
          </a:p>
          <a:p>
            <a:pPr lvl="1"/>
            <a:endParaRPr lang="en-US" i="0" dirty="0"/>
          </a:p>
          <a:p>
            <a:r>
              <a:rPr lang="en-US" dirty="0"/>
              <a:t>Dictionary Definitions</a:t>
            </a:r>
          </a:p>
          <a:p>
            <a:pPr lvl="1"/>
            <a:r>
              <a:rPr lang="en-US" dirty="0"/>
              <a:t>Measurement: </a:t>
            </a:r>
          </a:p>
          <a:p>
            <a:pPr lvl="2"/>
            <a:r>
              <a:rPr lang="en-US" sz="1400" dirty="0"/>
              <a:t>the </a:t>
            </a:r>
            <a:r>
              <a:rPr lang="en-US" sz="1400" u="sng" dirty="0"/>
              <a:t>action</a:t>
            </a:r>
            <a:r>
              <a:rPr lang="en-US" sz="1400" dirty="0"/>
              <a:t> of measuring something</a:t>
            </a:r>
          </a:p>
          <a:p>
            <a:pPr lvl="2"/>
            <a:r>
              <a:rPr lang="en-US" sz="1400" dirty="0"/>
              <a:t>the </a:t>
            </a:r>
            <a:r>
              <a:rPr lang="en-US" sz="1400" u="sng" dirty="0"/>
              <a:t>process</a:t>
            </a:r>
            <a:r>
              <a:rPr lang="en-US" sz="1400" dirty="0"/>
              <a:t> of comparison of an unknown quantity with a known or standard quantity</a:t>
            </a:r>
          </a:p>
          <a:p>
            <a:pPr lvl="2"/>
            <a:r>
              <a:rPr lang="en-US" sz="1400" dirty="0"/>
              <a:t>the </a:t>
            </a:r>
            <a:r>
              <a:rPr lang="en-US" sz="1400" u="sng" dirty="0"/>
              <a:t>size, length, or amount </a:t>
            </a:r>
            <a:r>
              <a:rPr lang="en-US" sz="1400" dirty="0"/>
              <a:t>of something, as established by measuring</a:t>
            </a:r>
          </a:p>
          <a:p>
            <a:pPr lvl="2"/>
            <a:r>
              <a:rPr lang="en-US" sz="1400" dirty="0"/>
              <a:t>the dimension, quantity or capacity </a:t>
            </a:r>
            <a:r>
              <a:rPr lang="en-US" sz="1400" u="sng" dirty="0"/>
              <a:t>determined by measuring </a:t>
            </a:r>
          </a:p>
          <a:p>
            <a:pPr lvl="2"/>
            <a:r>
              <a:rPr lang="en-US" sz="1400" dirty="0"/>
              <a:t>a </a:t>
            </a:r>
            <a:r>
              <a:rPr lang="en-US" sz="1400" u="sng" dirty="0"/>
              <a:t>figure, extent, or amount </a:t>
            </a:r>
            <a:r>
              <a:rPr lang="en-US" sz="1400" dirty="0"/>
              <a:t>obtained by measuring : dimension</a:t>
            </a:r>
          </a:p>
          <a:p>
            <a:pPr lvl="2"/>
            <a:r>
              <a:rPr lang="en-US" sz="1400" dirty="0"/>
              <a:t>a </a:t>
            </a:r>
            <a:r>
              <a:rPr lang="en-US" sz="1400" u="sng" dirty="0"/>
              <a:t>unit or system </a:t>
            </a:r>
            <a:r>
              <a:rPr lang="en-US" sz="1400" dirty="0"/>
              <a:t>of measuring; unit or system to calculate a standard measure</a:t>
            </a:r>
          </a:p>
          <a:p>
            <a:pPr lvl="1"/>
            <a:r>
              <a:rPr lang="en-US" dirty="0"/>
              <a:t>Measure</a:t>
            </a:r>
            <a:r>
              <a:rPr lang="en-US" i="0" dirty="0"/>
              <a:t> (noun):</a:t>
            </a:r>
          </a:p>
          <a:p>
            <a:pPr lvl="2"/>
            <a:r>
              <a:rPr lang="en-US" sz="1400" dirty="0"/>
              <a:t>a standard unit used to express the size, amount, or degree of something</a:t>
            </a:r>
          </a:p>
          <a:p>
            <a:pPr lvl="2"/>
            <a:r>
              <a:rPr lang="en-US" sz="1400" dirty="0"/>
              <a:t>something (such as a cup or a ruler) that is used to measure things</a:t>
            </a:r>
          </a:p>
          <a:p>
            <a:pPr lvl="2"/>
            <a:r>
              <a:rPr lang="en-US" sz="1400" dirty="0"/>
              <a:t>a unit used in measuring something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88445F-68C5-487A-AFF0-57ADE6CDAB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2012" y="2482778"/>
            <a:ext cx="2468623" cy="334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69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5CB91E-F626-432C-AD99-236585A89B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352"/>
          <a:stretch/>
        </p:blipFill>
        <p:spPr>
          <a:xfrm>
            <a:off x="4693766" y="1"/>
            <a:ext cx="7498233" cy="207699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C0ABBE-4798-4E7A-B649-0DE6A5584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533" y="145540"/>
            <a:ext cx="4085067" cy="788511"/>
          </a:xfrm>
        </p:spPr>
        <p:txBody>
          <a:bodyPr/>
          <a:lstStyle/>
          <a:p>
            <a:r>
              <a:rPr lang="en-US" sz="3600" dirty="0"/>
              <a:t>Measurement Kinds in UAF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C43528-5BD2-477D-B250-7B769303E4B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4534" y="1600200"/>
            <a:ext cx="8965109" cy="5024711"/>
          </a:xfrm>
        </p:spPr>
        <p:txBody>
          <a:bodyPr/>
          <a:lstStyle/>
          <a:p>
            <a:r>
              <a:rPr lang="en-US" dirty="0"/>
              <a:t>UAF specifies three kinds of Actual Measurements</a:t>
            </a:r>
          </a:p>
          <a:p>
            <a:pPr lvl="1"/>
            <a:r>
              <a:rPr lang="en-US" dirty="0"/>
              <a:t>Actual</a:t>
            </a:r>
          </a:p>
          <a:p>
            <a:pPr lvl="1"/>
            <a:r>
              <a:rPr lang="en-US" dirty="0"/>
              <a:t>Required</a:t>
            </a:r>
          </a:p>
          <a:p>
            <a:pPr lvl="1"/>
            <a:r>
              <a:rPr lang="en-US" dirty="0"/>
              <a:t>Estimate</a:t>
            </a:r>
          </a:p>
          <a:p>
            <a:r>
              <a:rPr lang="en-US" dirty="0"/>
              <a:t>But if only 1 of the 3 kinds is “actual” then the other 2 kinds are “non-actual” </a:t>
            </a:r>
          </a:p>
          <a:p>
            <a:pPr lvl="1"/>
            <a:r>
              <a:rPr lang="en-US" dirty="0"/>
              <a:t>Only one of the three kinds of Actual Measurement is truly an “actual” measurement kind</a:t>
            </a:r>
          </a:p>
          <a:p>
            <a:pPr lvl="1"/>
            <a:r>
              <a:rPr lang="en-US" dirty="0"/>
              <a:t>This is a logical inconsistency, which is a source of confusion for some modelers</a:t>
            </a:r>
          </a:p>
          <a:p>
            <a:pPr lvl="1"/>
            <a:endParaRPr lang="en-US" dirty="0"/>
          </a:p>
          <a:p>
            <a:r>
              <a:rPr lang="en-US" dirty="0"/>
              <a:t>Suggest changing the kinds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Achieved</a:t>
            </a:r>
          </a:p>
          <a:p>
            <a:pPr lvl="1"/>
            <a:r>
              <a:rPr lang="en-US" dirty="0"/>
              <a:t>Required</a:t>
            </a:r>
          </a:p>
          <a:p>
            <a:pPr lvl="1"/>
            <a:r>
              <a:rPr lang="en-US" dirty="0">
                <a:solidFill>
                  <a:srgbClr val="00B0F0"/>
                </a:solidFill>
              </a:rPr>
              <a:t>Estimated</a:t>
            </a:r>
            <a:r>
              <a:rPr lang="en-US" dirty="0"/>
              <a:t> (past tense)</a:t>
            </a:r>
          </a:p>
          <a:p>
            <a:pPr lvl="1"/>
            <a:endParaRPr lang="en-US" dirty="0"/>
          </a:p>
          <a:p>
            <a:r>
              <a:rPr lang="en-US" dirty="0"/>
              <a:t>Suggest adding new kinds</a:t>
            </a:r>
          </a:p>
          <a:p>
            <a:pPr lvl="1"/>
            <a:r>
              <a:rPr lang="en-US" dirty="0"/>
              <a:t>Expected</a:t>
            </a:r>
          </a:p>
          <a:p>
            <a:pPr lvl="1"/>
            <a:r>
              <a:rPr lang="en-US" dirty="0"/>
              <a:t>Desired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88445F-68C5-487A-AFF0-57ADE6CDAB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2012" y="2482778"/>
            <a:ext cx="2468623" cy="3342634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DE90EFA-F637-459A-9463-1A93ACC64369}"/>
              </a:ext>
            </a:extLst>
          </p:cNvPr>
          <p:cNvSpPr/>
          <p:nvPr/>
        </p:nvSpPr>
        <p:spPr>
          <a:xfrm>
            <a:off x="9466730" y="4831976"/>
            <a:ext cx="1057836" cy="609600"/>
          </a:xfrm>
          <a:prstGeom prst="ellipse">
            <a:avLst/>
          </a:prstGeom>
          <a:noFill/>
          <a:ln w="28575"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960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BB3EEBE-2CDB-4A86-8FC3-7F7D61086BE3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710816"/>
            <a:ext cx="9657970" cy="43945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2D1078-80D6-4704-9B45-7D1556218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Actual Resources and Property Sets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5D607C-33C4-4566-B529-3A194B23BC7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19800" y="4165866"/>
            <a:ext cx="6172200" cy="276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40582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 Theme" id="{7AA79D18-F6E1-4D6C-8420-9C5A770C01B4}" vid="{54399ECB-4BC6-4E85-BB42-F3A69C52828F}"/>
    </a:ext>
  </a:extLst>
</a:theme>
</file>

<file path=ppt/theme/theme2.xml><?xml version="1.0" encoding="utf-8"?>
<a:theme xmlns:a="http://schemas.openxmlformats.org/drawingml/2006/main" name="2_Corporate Template_Security Markings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E14C260-738B-43BB-B364-E6985E06DA98}"/>
    </a:ext>
  </a:extLst>
</a:theme>
</file>

<file path=ppt/theme/theme3.xml><?xml version="1.0" encoding="utf-8"?>
<a:theme xmlns:a="http://schemas.openxmlformats.org/drawingml/2006/main" name="3_Standard Title ">
  <a:themeElements>
    <a:clrScheme name="1">
      <a:dk1>
        <a:srgbClr val="000000"/>
      </a:dk1>
      <a:lt1>
        <a:srgbClr val="FFFFFF"/>
      </a:lt1>
      <a:dk2>
        <a:srgbClr val="6F6F6F"/>
      </a:dk2>
      <a:lt2>
        <a:srgbClr val="EEECE1"/>
      </a:lt2>
      <a:accent1>
        <a:srgbClr val="5E8AB3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3D65E"/>
      </a:accent6>
      <a:hlink>
        <a:srgbClr val="5E8AB3"/>
      </a:hlink>
      <a:folHlink>
        <a:srgbClr val="4F868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6BA43DB-6872-4722-BB01-E569EEF72301}"/>
    </a:ext>
  </a:extLst>
</a:theme>
</file>

<file path=ppt/theme/theme4.xml><?xml version="1.0" encoding="utf-8"?>
<a:theme xmlns:a="http://schemas.openxmlformats.org/drawingml/2006/main" name="Thales_Systems-KTD_16.9">
  <a:themeElements>
    <a:clrScheme name="Personnalisée 80">
      <a:dk1>
        <a:srgbClr val="333366"/>
      </a:dk1>
      <a:lt1>
        <a:srgbClr val="FFFFFF"/>
      </a:lt1>
      <a:dk2>
        <a:srgbClr val="333366"/>
      </a:dk2>
      <a:lt2>
        <a:srgbClr val="1B425F"/>
      </a:lt2>
      <a:accent1>
        <a:srgbClr val="1B425F"/>
      </a:accent1>
      <a:accent2>
        <a:srgbClr val="333366"/>
      </a:accent2>
      <a:accent3>
        <a:srgbClr val="5CBFD4"/>
      </a:accent3>
      <a:accent4>
        <a:srgbClr val="505050"/>
      </a:accent4>
      <a:accent5>
        <a:srgbClr val="969696"/>
      </a:accent5>
      <a:accent6>
        <a:srgbClr val="2C709B"/>
      </a:accent6>
      <a:hlink>
        <a:srgbClr val="333366"/>
      </a:hlink>
      <a:folHlink>
        <a:srgbClr val="33336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ales_global_16.9_VA" id="{86CC8F7D-9707-45A9-8669-186997B63664}" vid="{3F69A910-136C-4223-9121-69E4943F2E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2923</TotalTime>
  <Words>591</Words>
  <Application>Microsoft Office PowerPoint</Application>
  <PresentationFormat>Widescreen</PresentationFormat>
  <Paragraphs>85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Century Gothic</vt:lpstr>
      <vt:lpstr>Wingdings</vt:lpstr>
      <vt:lpstr>Default Theme</vt:lpstr>
      <vt:lpstr>2_Corporate Template_Security Markings</vt:lpstr>
      <vt:lpstr>3_Standard Title </vt:lpstr>
      <vt:lpstr>Thales_Systems-KTD_16.9</vt:lpstr>
      <vt:lpstr>Proposed Changes for UAF v1.3</vt:lpstr>
      <vt:lpstr>Measurement Model Elements in UAF</vt:lpstr>
      <vt:lpstr>Measurement Definitions</vt:lpstr>
      <vt:lpstr>Measurement Kinds in UAF</vt:lpstr>
      <vt:lpstr>Actual Resources and Property Sets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O'Neil</dc:creator>
  <cp:lastModifiedBy>James N Martin</cp:lastModifiedBy>
  <cp:revision>199</cp:revision>
  <cp:lastPrinted>2022-03-16T20:53:35Z</cp:lastPrinted>
  <dcterms:created xsi:type="dcterms:W3CDTF">2021-02-14T15:52:10Z</dcterms:created>
  <dcterms:modified xsi:type="dcterms:W3CDTF">2022-06-01T12:49:03Z</dcterms:modified>
</cp:coreProperties>
</file>