
<file path=[Content_Types].xml><?xml version="1.0" encoding="utf-8"?>
<Types xmlns="http://schemas.openxmlformats.org/package/2006/content-types">
  <Default Extension="emf" ContentType="image/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5" r:id="rId2"/>
    <p:sldMasterId id="2147483687" r:id="rId3"/>
    <p:sldMasterId id="2147483692" r:id="rId4"/>
  </p:sldMasterIdLst>
  <p:sldIdLst>
    <p:sldId id="330" r:id="rId5"/>
    <p:sldId id="326" r:id="rId6"/>
    <p:sldId id="297" r:id="rId7"/>
    <p:sldId id="287" r:id="rId8"/>
    <p:sldId id="309" r:id="rId9"/>
    <p:sldId id="284" r:id="rId10"/>
    <p:sldId id="2436" r:id="rId11"/>
    <p:sldId id="2432" r:id="rId12"/>
    <p:sldId id="285" r:id="rId13"/>
    <p:sldId id="286" r:id="rId14"/>
    <p:sldId id="2433" r:id="rId15"/>
    <p:sldId id="325" r:id="rId16"/>
    <p:sldId id="319" r:id="rId17"/>
    <p:sldId id="322" r:id="rId18"/>
    <p:sldId id="320" r:id="rId19"/>
    <p:sldId id="324" r:id="rId20"/>
    <p:sldId id="323" r:id="rId21"/>
  </p:sldIdLst>
  <p:sldSz cx="12192000" cy="6858000"/>
  <p:notesSz cx="7019925" cy="93059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065" autoAdjust="0"/>
    <p:restoredTop sz="95853" autoAdjust="0"/>
  </p:normalViewPr>
  <p:slideViewPr>
    <p:cSldViewPr>
      <p:cViewPr varScale="1">
        <p:scale>
          <a:sx n="99" d="100"/>
          <a:sy n="99" d="100"/>
        </p:scale>
        <p:origin x="498" y="78"/>
      </p:cViewPr>
      <p:guideLst/>
    </p:cSldViewPr>
  </p:slideViewPr>
  <p:notesTextViewPr>
    <p:cViewPr>
      <p:scale>
        <a:sx n="3" d="2"/>
        <a:sy n="3" d="2"/>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A_Basic_Master">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798717"/>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a:p>
            <a:pPr lvl="4"/>
            <a:endParaRPr lang="en-US" dirty="0"/>
          </a:p>
        </p:txBody>
      </p:sp>
    </p:spTree>
    <p:extLst>
      <p:ext uri="{BB962C8B-B14F-4D97-AF65-F5344CB8AC3E}">
        <p14:creationId xmlns:p14="http://schemas.microsoft.com/office/powerpoint/2010/main" val="2807737609"/>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I_Risk Format_Large Image">
    <p:spTree>
      <p:nvGrpSpPr>
        <p:cNvPr id="1" name=""/>
        <p:cNvGrpSpPr/>
        <p:nvPr/>
      </p:nvGrpSpPr>
      <p:grpSpPr>
        <a:xfrm>
          <a:off x="0" y="0"/>
          <a:ext cx="0" cy="0"/>
          <a:chOff x="0" y="0"/>
          <a:chExt cx="0" cy="0"/>
        </a:xfrm>
      </p:grpSpPr>
      <p:sp>
        <p:nvSpPr>
          <p:cNvPr id="8" name="Content Placeholder 6"/>
          <p:cNvSpPr>
            <a:spLocks noGrp="1"/>
          </p:cNvSpPr>
          <p:nvPr>
            <p:ph sz="quarter" idx="17" hasCustomPrompt="1"/>
          </p:nvPr>
        </p:nvSpPr>
        <p:spPr>
          <a:xfrm>
            <a:off x="304798" y="1134320"/>
            <a:ext cx="4954140" cy="4861367"/>
          </a:xfrm>
          <a:prstGeom prst="rect">
            <a:avLst/>
          </a:prstGeom>
        </p:spPr>
        <p:txBody>
          <a:bodyPr vert="horz"/>
          <a:lstStyle>
            <a:lvl1pPr marL="180975" indent="-180975">
              <a:buSzPct val="130000"/>
              <a:tabLst/>
              <a:defRPr sz="1600"/>
            </a:lvl1pPr>
            <a:lvl2pPr marL="517525" indent="-227013">
              <a:defRPr sz="1400"/>
            </a:lvl2pPr>
            <a:lvl3pPr marL="800100" indent="-176213">
              <a:buSzPct val="125000"/>
              <a:defRPr sz="1400"/>
            </a:lvl3pPr>
            <a:lvl4pPr marL="1201738" indent="-228600">
              <a:defRPr sz="1400"/>
            </a:lvl4pPr>
            <a:lvl5pPr marL="1430338" indent="-176213">
              <a:buFont typeface="Arial"/>
              <a:buChar char="•"/>
              <a:defRPr sz="1400" baseline="0"/>
            </a:lvl5pPr>
          </a:lstStyle>
          <a:p>
            <a:r>
              <a:rPr lang="en-US" dirty="0"/>
              <a:t>Bullet 1 level – Bullet 130% size text – Black, 16 point Arial</a:t>
            </a:r>
          </a:p>
          <a:p>
            <a:pPr lvl="1"/>
            <a:r>
              <a:rPr lang="en-US" dirty="0"/>
              <a:t>Bullet 2 level – 14 point Arial Italic</a:t>
            </a:r>
          </a:p>
          <a:p>
            <a:pPr lvl="2"/>
            <a:r>
              <a:rPr lang="en-US" dirty="0"/>
              <a:t>Bullet 3 level – Bullet 125% size text – 14 point Arial</a:t>
            </a:r>
          </a:p>
          <a:p>
            <a:pPr lvl="3"/>
            <a:r>
              <a:rPr lang="en-US" dirty="0"/>
              <a:t>Bullet 4 level – 14 point Arial Italic</a:t>
            </a:r>
          </a:p>
          <a:p>
            <a:pPr lvl="4"/>
            <a:r>
              <a:rPr lang="en-US" dirty="0"/>
              <a:t>Bullet 5 level – Bullet 100% size text – 14 point Arial</a:t>
            </a:r>
          </a:p>
        </p:txBody>
      </p:sp>
      <p:pic>
        <p:nvPicPr>
          <p:cNvPr id="9" name="Picture 8" descr="CCEO Risk Format_P8sample_crosshatch.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12204" y="1134532"/>
            <a:ext cx="6164275" cy="4564685"/>
          </a:xfrm>
          <a:prstGeom prst="rect">
            <a:avLst/>
          </a:prstGeom>
        </p:spPr>
      </p:pic>
      <p:grpSp>
        <p:nvGrpSpPr>
          <p:cNvPr id="2" name="Group 1"/>
          <p:cNvGrpSpPr/>
          <p:nvPr/>
        </p:nvGrpSpPr>
        <p:grpSpPr>
          <a:xfrm>
            <a:off x="5412205" y="5777499"/>
            <a:ext cx="6145364" cy="220573"/>
            <a:chOff x="4333069" y="5714104"/>
            <a:chExt cx="4609023" cy="220573"/>
          </a:xfrm>
        </p:grpSpPr>
        <p:sp>
          <p:nvSpPr>
            <p:cNvPr id="11" name="Rectangle 10"/>
            <p:cNvSpPr/>
            <p:nvPr/>
          </p:nvSpPr>
          <p:spPr>
            <a:xfrm>
              <a:off x="4333069" y="5748518"/>
              <a:ext cx="228600" cy="152400"/>
            </a:xfrm>
            <a:prstGeom prst="rect">
              <a:avLst/>
            </a:prstGeom>
            <a:solidFill>
              <a:schemeClr val="accent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6987786" y="5748724"/>
              <a:ext cx="228600" cy="152400"/>
            </a:xfrm>
            <a:prstGeom prst="rect">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Box 12"/>
            <p:cNvSpPr txBox="1"/>
            <p:nvPr/>
          </p:nvSpPr>
          <p:spPr>
            <a:xfrm>
              <a:off x="4544208" y="5714104"/>
              <a:ext cx="4397884" cy="220573"/>
            </a:xfrm>
            <a:prstGeom prst="rect">
              <a:avLst/>
            </a:prstGeom>
            <a:noFill/>
          </p:spPr>
          <p:txBody>
            <a:bodyPr wrap="square" rtlCol="0">
              <a:spAutoFit/>
            </a:bodyPr>
            <a:lstStyle/>
            <a:p>
              <a:pPr>
                <a:lnSpc>
                  <a:spcPts val="1000"/>
                </a:lnSpc>
                <a:tabLst>
                  <a:tab pos="2630488" algn="l"/>
                </a:tabLst>
              </a:pPr>
              <a:r>
                <a:rPr lang="en-US" sz="900" dirty="0"/>
                <a:t>Current risk assessment with uncertainty	Expected risk assessment with	proposed mitigation</a:t>
              </a:r>
            </a:p>
          </p:txBody>
        </p:sp>
      </p:grpSp>
      <p:sp>
        <p:nvSpPr>
          <p:cNvPr id="18"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6"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20" name="Text Placeholder 10"/>
          <p:cNvSpPr>
            <a:spLocks noGrp="1"/>
          </p:cNvSpPr>
          <p:nvPr>
            <p:ph type="body" sz="quarter" idx="18"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1688294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J_Contact Information ">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13242"/>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798717"/>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a:p>
            <a:pPr lvl="4"/>
            <a:endParaRPr lang="en-US" dirty="0"/>
          </a:p>
        </p:txBody>
      </p:sp>
      <p:sp>
        <p:nvSpPr>
          <p:cNvPr id="7" name="Text Box 19"/>
          <p:cNvSpPr txBox="1">
            <a:spLocks noChangeArrowheads="1"/>
          </p:cNvSpPr>
          <p:nvPr/>
        </p:nvSpPr>
        <p:spPr bwMode="auto">
          <a:xfrm>
            <a:off x="320023" y="6395155"/>
            <a:ext cx="2244956" cy="324448"/>
          </a:xfrm>
          <a:prstGeom prst="rect">
            <a:avLst/>
          </a:prstGeom>
          <a:noFill/>
          <a:ln w="9525">
            <a:noFill/>
            <a:miter lim="800000"/>
            <a:headEnd/>
            <a:tailEnd/>
          </a:ln>
          <a:effectLst/>
        </p:spPr>
        <p:txBody>
          <a:bodyPr wrap="square" anchor="b">
            <a:prstTxWarp prst="textNoShape">
              <a:avLst/>
            </a:prstTxWarp>
            <a:spAutoFit/>
          </a:bodyPr>
          <a:lstStyle/>
          <a:p>
            <a:pPr>
              <a:lnSpc>
                <a:spcPts val="860"/>
              </a:lnSpc>
            </a:pPr>
            <a:r>
              <a:rPr lang="en-US" sz="800" dirty="0"/>
              <a:t>e-mail address</a:t>
            </a:r>
          </a:p>
          <a:p>
            <a:pPr>
              <a:lnSpc>
                <a:spcPts val="860"/>
              </a:lnSpc>
            </a:pPr>
            <a:r>
              <a:rPr lang="en-US" sz="800" dirty="0"/>
              <a:t>Department/subdivision name</a:t>
            </a:r>
          </a:p>
        </p:txBody>
      </p:sp>
    </p:spTree>
    <p:extLst>
      <p:ext uri="{BB962C8B-B14F-4D97-AF65-F5344CB8AC3E}">
        <p14:creationId xmlns:p14="http://schemas.microsoft.com/office/powerpoint/2010/main" val="234985306"/>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K_Transition">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2111898"/>
            <a:ext cx="10831285" cy="1063867"/>
          </a:xfrm>
          <a:prstGeom prst="rect">
            <a:avLst/>
          </a:prstGeom>
        </p:spPr>
        <p:txBody>
          <a:bodyPr/>
          <a:lstStyle>
            <a:lvl1pPr algn="l">
              <a:defRPr sz="3200" b="1" i="1" baseline="0">
                <a:solidFill>
                  <a:schemeClr val="bg2"/>
                </a:solidFill>
                <a:latin typeface="Arial"/>
                <a:cs typeface="Arial"/>
              </a:defRPr>
            </a:lvl1pPr>
          </a:lstStyle>
          <a:p>
            <a:r>
              <a:rPr lang="en-US" dirty="0"/>
              <a:t>Transition Slide</a:t>
            </a:r>
          </a:p>
        </p:txBody>
      </p:sp>
      <p:sp>
        <p:nvSpPr>
          <p:cNvPr id="3" name="Subtitle 2"/>
          <p:cNvSpPr>
            <a:spLocks noGrp="1"/>
          </p:cNvSpPr>
          <p:nvPr>
            <p:ph type="subTitle" idx="1" hasCustomPrompt="1"/>
          </p:nvPr>
        </p:nvSpPr>
        <p:spPr>
          <a:xfrm>
            <a:off x="304800" y="3245325"/>
            <a:ext cx="10831285" cy="1752600"/>
          </a:xfrm>
          <a:prstGeom prst="rect">
            <a:avLst/>
          </a:prstGeom>
        </p:spPr>
        <p:txBody>
          <a:bodyPr>
            <a:normAutofit/>
          </a:bodyPr>
          <a:lstStyle>
            <a:lvl1pPr marL="0" indent="0" algn="l">
              <a:buNone/>
              <a:defRPr sz="2400">
                <a:solidFill>
                  <a:schemeClr val="tx1"/>
                </a:solidFill>
                <a:latin typeface="+mj-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Transition Subtitle</a:t>
            </a:r>
          </a:p>
        </p:txBody>
      </p:sp>
    </p:spTree>
    <p:extLst>
      <p:ext uri="{BB962C8B-B14F-4D97-AF65-F5344CB8AC3E}">
        <p14:creationId xmlns:p14="http://schemas.microsoft.com/office/powerpoint/2010/main" val="2564040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944DE-0323-4A96-ABAC-B56B3A73A4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325C67-2417-4B36-9591-219BDC9D7C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3C8867-703A-47BD-BD7D-459C5B89B046}"/>
              </a:ext>
            </a:extLst>
          </p:cNvPr>
          <p:cNvSpPr>
            <a:spLocks noGrp="1"/>
          </p:cNvSpPr>
          <p:nvPr>
            <p:ph type="dt" sz="half" idx="10"/>
          </p:nvPr>
        </p:nvSpPr>
        <p:spPr/>
        <p:txBody>
          <a:bodyPr/>
          <a:lstStyle/>
          <a:p>
            <a:fld id="{7603A7CA-4443-40B7-8975-50D854AE7CD9}" type="datetimeFigureOut">
              <a:rPr lang="en-US" smtClean="0"/>
              <a:t>6/1/2022</a:t>
            </a:fld>
            <a:endParaRPr lang="en-US"/>
          </a:p>
        </p:txBody>
      </p:sp>
      <p:sp>
        <p:nvSpPr>
          <p:cNvPr id="5" name="Footer Placeholder 4">
            <a:extLst>
              <a:ext uri="{FF2B5EF4-FFF2-40B4-BE49-F238E27FC236}">
                <a16:creationId xmlns:a16="http://schemas.microsoft.com/office/drawing/2014/main" id="{C9C28F5E-7C53-49E1-9743-A0FC3664A6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41D9A0-703A-4E65-A47E-05B998D780EF}"/>
              </a:ext>
            </a:extLst>
          </p:cNvPr>
          <p:cNvSpPr>
            <a:spLocks noGrp="1"/>
          </p:cNvSpPr>
          <p:nvPr>
            <p:ph type="sldNum" sz="quarter" idx="12"/>
          </p:nvPr>
        </p:nvSpPr>
        <p:spPr/>
        <p:txBody>
          <a:bodyPr/>
          <a:lstStyle/>
          <a:p>
            <a:fld id="{FC10AA3E-3D22-401D-B700-8230AA9E97E5}" type="slidenum">
              <a:rPr lang="en-US" smtClean="0"/>
              <a:t>‹#›</a:t>
            </a:fld>
            <a:endParaRPr lang="en-US"/>
          </a:p>
        </p:txBody>
      </p:sp>
    </p:spTree>
    <p:extLst>
      <p:ext uri="{BB962C8B-B14F-4D97-AF65-F5344CB8AC3E}">
        <p14:creationId xmlns:p14="http://schemas.microsoft.com/office/powerpoint/2010/main" val="407438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C8FA7F-F822-4833-89FC-141BBE3454D6}"/>
              </a:ext>
            </a:extLst>
          </p:cNvPr>
          <p:cNvSpPr>
            <a:spLocks noGrp="1"/>
          </p:cNvSpPr>
          <p:nvPr>
            <p:ph type="dt" sz="half" idx="10"/>
          </p:nvPr>
        </p:nvSpPr>
        <p:spPr/>
        <p:txBody>
          <a:bodyPr/>
          <a:lstStyle/>
          <a:p>
            <a:fld id="{7603A7CA-4443-40B7-8975-50D854AE7CD9}" type="datetimeFigureOut">
              <a:rPr lang="en-US" smtClean="0"/>
              <a:t>6/1/2022</a:t>
            </a:fld>
            <a:endParaRPr lang="en-US"/>
          </a:p>
        </p:txBody>
      </p:sp>
      <p:sp>
        <p:nvSpPr>
          <p:cNvPr id="3" name="Footer Placeholder 2">
            <a:extLst>
              <a:ext uri="{FF2B5EF4-FFF2-40B4-BE49-F238E27FC236}">
                <a16:creationId xmlns:a16="http://schemas.microsoft.com/office/drawing/2014/main" id="{DACECE5D-1BFE-4EBE-B905-0390024B97F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88B6A07-EFC6-4CEA-B211-0D15CC8688F1}"/>
              </a:ext>
            </a:extLst>
          </p:cNvPr>
          <p:cNvSpPr>
            <a:spLocks noGrp="1"/>
          </p:cNvSpPr>
          <p:nvPr>
            <p:ph type="sldNum" sz="quarter" idx="12"/>
          </p:nvPr>
        </p:nvSpPr>
        <p:spPr/>
        <p:txBody>
          <a:bodyPr/>
          <a:lstStyle/>
          <a:p>
            <a:fld id="{FC10AA3E-3D22-401D-B700-8230AA9E97E5}" type="slidenum">
              <a:rPr lang="en-US" smtClean="0"/>
              <a:t>‹#›</a:t>
            </a:fld>
            <a:endParaRPr lang="en-US"/>
          </a:p>
        </p:txBody>
      </p:sp>
    </p:spTree>
    <p:extLst>
      <p:ext uri="{BB962C8B-B14F-4D97-AF65-F5344CB8AC3E}">
        <p14:creationId xmlns:p14="http://schemas.microsoft.com/office/powerpoint/2010/main" val="3727546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DA403-2B3C-42D0-81E3-906EBD1495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CC5D47-9A77-4B08-A727-ECBA66FDF2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D8AD19-69E2-4605-8F5B-8512CF98532A}"/>
              </a:ext>
            </a:extLst>
          </p:cNvPr>
          <p:cNvSpPr>
            <a:spLocks noGrp="1"/>
          </p:cNvSpPr>
          <p:nvPr>
            <p:ph type="dt" sz="half" idx="10"/>
          </p:nvPr>
        </p:nvSpPr>
        <p:spPr/>
        <p:txBody>
          <a:bodyPr/>
          <a:lstStyle/>
          <a:p>
            <a:fld id="{7603A7CA-4443-40B7-8975-50D854AE7CD9}" type="datetimeFigureOut">
              <a:rPr lang="en-US" smtClean="0"/>
              <a:t>6/1/2022</a:t>
            </a:fld>
            <a:endParaRPr lang="en-US"/>
          </a:p>
        </p:txBody>
      </p:sp>
      <p:sp>
        <p:nvSpPr>
          <p:cNvPr id="5" name="Footer Placeholder 4">
            <a:extLst>
              <a:ext uri="{FF2B5EF4-FFF2-40B4-BE49-F238E27FC236}">
                <a16:creationId xmlns:a16="http://schemas.microsoft.com/office/drawing/2014/main" id="{89E3D514-3635-4445-BBE9-BFA57F118F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DD1707-F23E-46FC-ACF5-1AB27F0B62CA}"/>
              </a:ext>
            </a:extLst>
          </p:cNvPr>
          <p:cNvSpPr>
            <a:spLocks noGrp="1"/>
          </p:cNvSpPr>
          <p:nvPr>
            <p:ph type="sldNum" sz="quarter" idx="12"/>
          </p:nvPr>
        </p:nvSpPr>
        <p:spPr/>
        <p:txBody>
          <a:bodyPr/>
          <a:lstStyle/>
          <a:p>
            <a:fld id="{FC10AA3E-3D22-401D-B700-8230AA9E97E5}" type="slidenum">
              <a:rPr lang="en-US" smtClean="0"/>
              <a:t>‹#›</a:t>
            </a:fld>
            <a:endParaRPr lang="en-US"/>
          </a:p>
        </p:txBody>
      </p:sp>
    </p:spTree>
    <p:extLst>
      <p:ext uri="{BB962C8B-B14F-4D97-AF65-F5344CB8AC3E}">
        <p14:creationId xmlns:p14="http://schemas.microsoft.com/office/powerpoint/2010/main" val="3050813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A_Basic_Master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798717"/>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a:p>
            <a:pPr lvl="2"/>
            <a:endParaRPr lang="en-US" dirty="0"/>
          </a:p>
        </p:txBody>
      </p:sp>
    </p:spTree>
    <p:extLst>
      <p:ext uri="{BB962C8B-B14F-4D97-AF65-F5344CB8AC3E}">
        <p14:creationId xmlns:p14="http://schemas.microsoft.com/office/powerpoint/2010/main" val="4235219441"/>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B_Header_Blank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1642059229"/>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C_Acronym_Box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307521"/>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pPr marL="171450" marR="0" lvl="0" indent="-176213" algn="l" defTabSz="457200" rtl="0" eaLnBrk="1" fontAlgn="auto" latinLnBrk="0" hangingPunct="1">
              <a:lnSpc>
                <a:spcPct val="100000"/>
              </a:lnSpc>
              <a:spcBef>
                <a:spcPct val="20000"/>
              </a:spcBef>
              <a:spcAft>
                <a:spcPts val="0"/>
              </a:spcAft>
              <a:buClrTx/>
              <a:buSzPct val="130000"/>
              <a:buFont typeface="Arial"/>
              <a:buChar char="•"/>
              <a:tabLst/>
              <a:defRPr/>
            </a:pPr>
            <a:r>
              <a:rPr lang="en-US" dirty="0"/>
              <a:t>This is a multipurpose box—use for text, tables, charts or video</a:t>
            </a:r>
          </a:p>
        </p:txBody>
      </p:sp>
      <p:sp>
        <p:nvSpPr>
          <p:cNvPr id="6" name="Text Placeholder 3"/>
          <p:cNvSpPr>
            <a:spLocks noGrp="1"/>
          </p:cNvSpPr>
          <p:nvPr>
            <p:ph type="body" sz="quarter" idx="18" hasCustomPrompt="1"/>
          </p:nvPr>
        </p:nvSpPr>
        <p:spPr>
          <a:xfrm>
            <a:off x="304797" y="5653378"/>
            <a:ext cx="11271683" cy="470841"/>
          </a:xfrm>
          <a:prstGeom prst="rect">
            <a:avLst/>
          </a:prstGeom>
        </p:spPr>
        <p:txBody>
          <a:bodyPr vert="horz" numCol="4"/>
          <a:lstStyle>
            <a:lvl1pPr marL="0" marR="0" indent="0" algn="l" defTabSz="457200" rtl="0" eaLnBrk="1" fontAlgn="auto" latinLnBrk="0" hangingPunct="1">
              <a:lnSpc>
                <a:spcPts val="1100"/>
              </a:lnSpc>
              <a:spcBef>
                <a:spcPts val="0"/>
              </a:spcBef>
              <a:spcAft>
                <a:spcPts val="0"/>
              </a:spcAft>
              <a:buClrTx/>
              <a:buSzTx/>
              <a:buFont typeface="Arial"/>
              <a:buNone/>
              <a:tabLst>
                <a:tab pos="1825625" algn="l"/>
                <a:tab pos="3659188" algn="l"/>
                <a:tab pos="5484813" algn="l"/>
              </a:tabLst>
              <a:defRPr sz="800" b="1" i="1"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ACR1 = Acronym 1</a:t>
            </a:r>
            <a:br>
              <a:rPr lang="en-US" dirty="0"/>
            </a:br>
            <a:r>
              <a:rPr lang="en-US" dirty="0"/>
              <a:t>ACR2 = Acronym 2</a:t>
            </a:r>
            <a:br>
              <a:rPr lang="en-US" dirty="0"/>
            </a:br>
            <a:r>
              <a:rPr lang="en-US" dirty="0"/>
              <a:t>ACR3 = Acronym 3</a:t>
            </a:r>
            <a:br>
              <a:rPr lang="en-US" dirty="0"/>
            </a:br>
            <a:r>
              <a:rPr lang="en-US" dirty="0"/>
              <a:t>ACR4 = Acronym 4</a:t>
            </a:r>
            <a:br>
              <a:rPr lang="en-US" dirty="0"/>
            </a:br>
            <a:r>
              <a:rPr lang="en-US" dirty="0"/>
              <a:t>ACR5 = Acronym 5</a:t>
            </a:r>
            <a:br>
              <a:rPr lang="en-US" dirty="0"/>
            </a:br>
            <a:r>
              <a:rPr lang="en-US" dirty="0"/>
              <a:t>ACR6 = Acronym 6</a:t>
            </a:r>
            <a:br>
              <a:rPr lang="en-US" dirty="0"/>
            </a:br>
            <a:r>
              <a:rPr lang="en-US" dirty="0"/>
              <a:t>ACR7 = Acronym 7</a:t>
            </a:r>
            <a:br>
              <a:rPr lang="en-US" dirty="0"/>
            </a:br>
            <a:r>
              <a:rPr lang="en-US" dirty="0"/>
              <a:t>ACR8 = Acronym 8</a:t>
            </a:r>
          </a:p>
        </p:txBody>
      </p:sp>
    </p:spTree>
    <p:extLst>
      <p:ext uri="{BB962C8B-B14F-4D97-AF65-F5344CB8AC3E}">
        <p14:creationId xmlns:p14="http://schemas.microsoft.com/office/powerpoint/2010/main" val="1647107170"/>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D_Left_Text_Picture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7" name="Content Placeholder 6"/>
          <p:cNvSpPr>
            <a:spLocks noGrp="1"/>
          </p:cNvSpPr>
          <p:nvPr>
            <p:ph sz="quarter" idx="15" hasCustomPrompt="1"/>
          </p:nvPr>
        </p:nvSpPr>
        <p:spPr>
          <a:xfrm>
            <a:off x="304796" y="1225566"/>
            <a:ext cx="5660576" cy="4798717"/>
          </a:xfrm>
          <a:prstGeom prst="rect">
            <a:avLst/>
          </a:prstGeom>
        </p:spPr>
        <p:txBody>
          <a:bodyPr vert="horz"/>
          <a:lstStyle>
            <a:lvl1pPr marL="177800" indent="-161925">
              <a:buSzPct val="130000"/>
              <a:tabLst/>
              <a:defRPr sz="1800"/>
            </a:lvl1pPr>
            <a:lvl2pPr marL="517525" indent="-227013">
              <a:defRPr sz="1600"/>
            </a:lvl2pPr>
            <a:lvl3pPr marL="800100" indent="-176213">
              <a:buSzPct val="125000"/>
              <a:defRPr sz="1600"/>
            </a:lvl3pPr>
            <a:lvl4pPr marL="1201738" indent="-228600">
              <a:defRPr sz="1600"/>
            </a:lvl4pPr>
            <a:lvl5pPr marL="1430338" indent="-176213">
              <a:buFont typeface="Arial"/>
              <a:buChar char="•"/>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p:txBody>
      </p:sp>
      <p:sp>
        <p:nvSpPr>
          <p:cNvPr id="9" name="Picture Placeholder 2"/>
          <p:cNvSpPr>
            <a:spLocks noGrp="1"/>
          </p:cNvSpPr>
          <p:nvPr>
            <p:ph type="pic" sz="quarter" idx="18" hasCustomPrompt="1"/>
          </p:nvPr>
        </p:nvSpPr>
        <p:spPr>
          <a:xfrm>
            <a:off x="6096001" y="1207637"/>
            <a:ext cx="5480479" cy="4798998"/>
          </a:xfrm>
          <a:prstGeom prst="rect">
            <a:avLst/>
          </a:prstGeom>
        </p:spPr>
        <p:txBody>
          <a:bodyPr/>
          <a:lstStyle>
            <a:lvl1pPr marL="0" indent="0">
              <a:buFontTx/>
              <a:buNone/>
              <a:defRPr sz="1800"/>
            </a:lvl1pPr>
          </a:lstStyle>
          <a:p>
            <a:r>
              <a:rPr lang="en-US" dirty="0"/>
              <a:t>Click Icon to Add Picture</a:t>
            </a:r>
          </a:p>
        </p:txBody>
      </p:sp>
    </p:spTree>
    <p:extLst>
      <p:ext uri="{BB962C8B-B14F-4D97-AF65-F5344CB8AC3E}">
        <p14:creationId xmlns:p14="http://schemas.microsoft.com/office/powerpoint/2010/main" val="1933473022"/>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1A_Basic_Master">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5" name="Content Placeholder 6"/>
          <p:cNvSpPr>
            <a:spLocks noGrp="1"/>
          </p:cNvSpPr>
          <p:nvPr>
            <p:ph sz="quarter" idx="15" hasCustomPrompt="1"/>
          </p:nvPr>
        </p:nvSpPr>
        <p:spPr>
          <a:xfrm>
            <a:off x="334533" y="893380"/>
            <a:ext cx="11271681" cy="5731532"/>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a:p>
            <a:pPr lvl="4"/>
            <a:endParaRPr lang="en-US" dirty="0"/>
          </a:p>
        </p:txBody>
      </p:sp>
    </p:spTree>
    <p:extLst>
      <p:ext uri="{BB962C8B-B14F-4D97-AF65-F5344CB8AC3E}">
        <p14:creationId xmlns:p14="http://schemas.microsoft.com/office/powerpoint/2010/main" val="3014571712"/>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E_Right_Text_Picture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10" name="Content Placeholder 6"/>
          <p:cNvSpPr>
            <a:spLocks noGrp="1"/>
          </p:cNvSpPr>
          <p:nvPr>
            <p:ph sz="quarter" idx="15" hasCustomPrompt="1"/>
          </p:nvPr>
        </p:nvSpPr>
        <p:spPr>
          <a:xfrm>
            <a:off x="5966231" y="1225566"/>
            <a:ext cx="5768573" cy="4798717"/>
          </a:xfrm>
          <a:prstGeom prst="rect">
            <a:avLst/>
          </a:prstGeom>
        </p:spPr>
        <p:txBody>
          <a:bodyPr vert="horz"/>
          <a:lstStyle>
            <a:lvl1pPr marL="169863" indent="-169863">
              <a:buSzPct val="130000"/>
              <a:tabLst/>
              <a:defRPr sz="1800"/>
            </a:lvl1pPr>
            <a:lvl2pPr marL="517525" indent="-227013">
              <a:defRPr sz="1600"/>
            </a:lvl2pPr>
            <a:lvl3pPr marL="800100" indent="-176213">
              <a:buSzPct val="125000"/>
              <a:defRPr sz="1600"/>
            </a:lvl3pPr>
            <a:lvl4pPr marL="1201738" indent="-228600">
              <a:defRPr sz="1600"/>
            </a:lvl4pPr>
            <a:lvl5pPr marL="1430338" indent="-176213">
              <a:buFont typeface="Arial"/>
              <a:buChar char="•"/>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p:txBody>
      </p:sp>
      <p:sp>
        <p:nvSpPr>
          <p:cNvPr id="12" name="Picture Placeholder 2"/>
          <p:cNvSpPr>
            <a:spLocks noGrp="1"/>
          </p:cNvSpPr>
          <p:nvPr>
            <p:ph type="pic" sz="quarter" idx="18" hasCustomPrompt="1"/>
          </p:nvPr>
        </p:nvSpPr>
        <p:spPr>
          <a:xfrm>
            <a:off x="304798" y="1225424"/>
            <a:ext cx="5480479" cy="4798998"/>
          </a:xfrm>
          <a:prstGeom prst="rect">
            <a:avLst/>
          </a:prstGeom>
        </p:spPr>
        <p:txBody>
          <a:bodyPr/>
          <a:lstStyle>
            <a:lvl1pPr marL="0" indent="0">
              <a:buFontTx/>
              <a:buNone/>
              <a:defRPr sz="1800"/>
            </a:lvl1pPr>
          </a:lstStyle>
          <a:p>
            <a:r>
              <a:rPr lang="en-US" dirty="0"/>
              <a:t>Click Icon to Add Picture</a:t>
            </a:r>
          </a:p>
        </p:txBody>
      </p:sp>
    </p:spTree>
    <p:extLst>
      <p:ext uri="{BB962C8B-B14F-4D97-AF65-F5344CB8AC3E}">
        <p14:creationId xmlns:p14="http://schemas.microsoft.com/office/powerpoint/2010/main" val="1935043708"/>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F_Quad_Chart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cxnSp>
        <p:nvCxnSpPr>
          <p:cNvPr id="7" name="Straight Connector 6"/>
          <p:cNvCxnSpPr/>
          <p:nvPr/>
        </p:nvCxnSpPr>
        <p:spPr>
          <a:xfrm flipH="1">
            <a:off x="6102445" y="1205816"/>
            <a:ext cx="255" cy="4893307"/>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04798" y="3641651"/>
            <a:ext cx="11497457" cy="6396"/>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 Placeholder 17"/>
          <p:cNvSpPr>
            <a:spLocks noGrp="1"/>
          </p:cNvSpPr>
          <p:nvPr>
            <p:ph type="body" sz="quarter" idx="15"/>
          </p:nvPr>
        </p:nvSpPr>
        <p:spPr>
          <a:xfrm>
            <a:off x="304798" y="1205815"/>
            <a:ext cx="5691268" cy="2366552"/>
          </a:xfrm>
          <a:prstGeom prst="rect">
            <a:avLst/>
          </a:prstGeom>
        </p:spPr>
        <p:txBody>
          <a:bodyPr vert="horz"/>
          <a:lstStyle>
            <a:lvl1pPr marL="120650" indent="-104775">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Text Placeholder 17"/>
          <p:cNvSpPr>
            <a:spLocks noGrp="1"/>
          </p:cNvSpPr>
          <p:nvPr>
            <p:ph type="body" sz="quarter" idx="18"/>
          </p:nvPr>
        </p:nvSpPr>
        <p:spPr>
          <a:xfrm>
            <a:off x="6209078" y="1205815"/>
            <a:ext cx="5593177" cy="2366552"/>
          </a:xfrm>
          <a:prstGeom prst="rect">
            <a:avLst/>
          </a:prstGeom>
        </p:spPr>
        <p:txBody>
          <a:bodyPr vert="horz"/>
          <a:lstStyle>
            <a:lvl1pPr marL="120650" indent="-104775">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ext Placeholder 17"/>
          <p:cNvSpPr>
            <a:spLocks noGrp="1"/>
          </p:cNvSpPr>
          <p:nvPr>
            <p:ph type="body" sz="quarter" idx="19"/>
          </p:nvPr>
        </p:nvSpPr>
        <p:spPr>
          <a:xfrm>
            <a:off x="304798" y="3693647"/>
            <a:ext cx="5691268" cy="2404751"/>
          </a:xfrm>
          <a:prstGeom prst="rect">
            <a:avLst/>
          </a:prstGeom>
        </p:spPr>
        <p:txBody>
          <a:bodyPr vert="horz"/>
          <a:lstStyle>
            <a:lvl1pPr marL="112713" indent="-112713">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Text Placeholder 17"/>
          <p:cNvSpPr>
            <a:spLocks noGrp="1"/>
          </p:cNvSpPr>
          <p:nvPr>
            <p:ph type="body" sz="quarter" idx="20"/>
          </p:nvPr>
        </p:nvSpPr>
        <p:spPr>
          <a:xfrm>
            <a:off x="6209078" y="3693647"/>
            <a:ext cx="5593177" cy="2404751"/>
          </a:xfrm>
          <a:prstGeom prst="rect">
            <a:avLst/>
          </a:prstGeom>
        </p:spPr>
        <p:txBody>
          <a:bodyPr vert="horz"/>
          <a:lstStyle>
            <a:lvl1pPr marL="112713" indent="-112713">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02351173"/>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G_Compare_Contrast_markings">
    <p:spTree>
      <p:nvGrpSpPr>
        <p:cNvPr id="1" name=""/>
        <p:cNvGrpSpPr/>
        <p:nvPr/>
      </p:nvGrpSpPr>
      <p:grpSpPr>
        <a:xfrm>
          <a:off x="0" y="0"/>
          <a:ext cx="0" cy="0"/>
          <a:chOff x="0" y="0"/>
          <a:chExt cx="0" cy="0"/>
        </a:xfrm>
      </p:grpSpPr>
      <p:cxnSp>
        <p:nvCxnSpPr>
          <p:cNvPr id="8" name="Straight Connector 7"/>
          <p:cNvCxnSpPr/>
          <p:nvPr/>
        </p:nvCxnSpPr>
        <p:spPr>
          <a:xfrm>
            <a:off x="6106341" y="3744347"/>
            <a:ext cx="0" cy="2345875"/>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 Placeholder 17"/>
          <p:cNvSpPr>
            <a:spLocks noGrp="1"/>
          </p:cNvSpPr>
          <p:nvPr>
            <p:ph type="body" sz="quarter" idx="15"/>
          </p:nvPr>
        </p:nvSpPr>
        <p:spPr>
          <a:xfrm>
            <a:off x="304799" y="1197639"/>
            <a:ext cx="11477472" cy="2366552"/>
          </a:xfrm>
          <a:prstGeom prst="rect">
            <a:avLst/>
          </a:prstGeom>
        </p:spPr>
        <p:txBody>
          <a:bodyPr vert="horz"/>
          <a:lstStyle>
            <a:lvl1pPr marL="120650" indent="-109538">
              <a:tabLst/>
              <a:defRPr sz="1600"/>
            </a:lvl1pPr>
            <a:lvl2pPr marL="339725" indent="-169863">
              <a:defRPr sz="1600"/>
            </a:lvl2pPr>
            <a:lvl3pPr marL="565150" indent="-112713">
              <a:defRPr sz="1600"/>
            </a:lvl3pPr>
            <a:lvl4pPr marL="862013" indent="-169863">
              <a:defRPr sz="1600"/>
            </a:lvl4pPr>
            <a:lvl5pPr>
              <a:defRPr sz="1600"/>
            </a:lvl5pPr>
          </a:lstStyle>
          <a:p>
            <a:pPr lvl="0"/>
            <a:r>
              <a:rPr lang="en-US"/>
              <a:t>Click to edit Master text styles</a:t>
            </a:r>
          </a:p>
        </p:txBody>
      </p:sp>
      <p:sp>
        <p:nvSpPr>
          <p:cNvPr id="11" name="Text Placeholder 17"/>
          <p:cNvSpPr>
            <a:spLocks noGrp="1"/>
          </p:cNvSpPr>
          <p:nvPr>
            <p:ph type="body" sz="quarter" idx="19"/>
          </p:nvPr>
        </p:nvSpPr>
        <p:spPr>
          <a:xfrm>
            <a:off x="304798" y="3685471"/>
            <a:ext cx="5615759" cy="2404751"/>
          </a:xfrm>
          <a:prstGeom prst="rect">
            <a:avLst/>
          </a:prstGeom>
        </p:spPr>
        <p:txBody>
          <a:bodyPr vert="horz"/>
          <a:lstStyle>
            <a:lvl1pPr marL="120650" indent="-120650">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ext Placeholder 17"/>
          <p:cNvSpPr>
            <a:spLocks noGrp="1"/>
          </p:cNvSpPr>
          <p:nvPr>
            <p:ph type="body" sz="quarter" idx="20"/>
          </p:nvPr>
        </p:nvSpPr>
        <p:spPr>
          <a:xfrm>
            <a:off x="6292127" y="3685471"/>
            <a:ext cx="5490143" cy="2404751"/>
          </a:xfrm>
          <a:prstGeom prst="rect">
            <a:avLst/>
          </a:prstGeom>
        </p:spPr>
        <p:txBody>
          <a:bodyPr vert="horz"/>
          <a:lstStyle>
            <a:lvl1pPr marL="120650" indent="-120650">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5"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8"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2944165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H_Risk Format_Corner_markings Image_markings">
    <p:spTree>
      <p:nvGrpSpPr>
        <p:cNvPr id="1" name=""/>
        <p:cNvGrpSpPr/>
        <p:nvPr/>
      </p:nvGrpSpPr>
      <p:grpSpPr>
        <a:xfrm>
          <a:off x="0" y="0"/>
          <a:ext cx="0" cy="0"/>
          <a:chOff x="0" y="0"/>
          <a:chExt cx="0" cy="0"/>
        </a:xfrm>
      </p:grpSpPr>
      <p:pic>
        <p:nvPicPr>
          <p:cNvPr id="8" name="Picture 7" descr="CCEO Risk Format_P8sample_crosshatch.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231067" y="814686"/>
            <a:ext cx="2979367" cy="1867301"/>
          </a:xfrm>
          <a:prstGeom prst="rect">
            <a:avLst/>
          </a:prstGeom>
        </p:spPr>
      </p:pic>
      <p:sp>
        <p:nvSpPr>
          <p:cNvPr id="11" name="Content Placeholder 6"/>
          <p:cNvSpPr>
            <a:spLocks noGrp="1"/>
          </p:cNvSpPr>
          <p:nvPr>
            <p:ph sz="quarter" idx="17"/>
          </p:nvPr>
        </p:nvSpPr>
        <p:spPr>
          <a:xfrm>
            <a:off x="304798" y="1233557"/>
            <a:ext cx="7647297" cy="4794684"/>
          </a:xfrm>
          <a:prstGeom prst="rect">
            <a:avLst/>
          </a:prstGeom>
        </p:spPr>
        <p:txBody>
          <a:bodyPr vert="horz"/>
          <a:lstStyle>
            <a:lvl1pPr marL="180975" indent="-169863">
              <a:buSzPct val="130000"/>
              <a:tabLst/>
              <a:defRPr sz="1600"/>
            </a:lvl1pPr>
            <a:lvl2pPr marL="517525" indent="-227013">
              <a:defRPr sz="1400"/>
            </a:lvl2pPr>
            <a:lvl3pPr marL="800100" indent="-176213">
              <a:buSzPct val="125000"/>
              <a:defRPr sz="1400"/>
            </a:lvl3pPr>
            <a:lvl4pPr marL="1201738" indent="-228600">
              <a:defRPr sz="1400"/>
            </a:lvl4pPr>
            <a:lvl5pPr marL="1430338" indent="-176213">
              <a:buFont typeface="Arial"/>
              <a:buChar char="•"/>
              <a:defRPr sz="140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2"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3" name="Text Placeholder 10"/>
          <p:cNvSpPr>
            <a:spLocks noGrp="1"/>
          </p:cNvSpPr>
          <p:nvPr>
            <p:ph type="body" sz="quarter" idx="18"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35262577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I_Risk Format_Large Image_markings">
    <p:spTree>
      <p:nvGrpSpPr>
        <p:cNvPr id="1" name=""/>
        <p:cNvGrpSpPr/>
        <p:nvPr/>
      </p:nvGrpSpPr>
      <p:grpSpPr>
        <a:xfrm>
          <a:off x="0" y="0"/>
          <a:ext cx="0" cy="0"/>
          <a:chOff x="0" y="0"/>
          <a:chExt cx="0" cy="0"/>
        </a:xfrm>
      </p:grpSpPr>
      <p:sp>
        <p:nvSpPr>
          <p:cNvPr id="8" name="Content Placeholder 6"/>
          <p:cNvSpPr>
            <a:spLocks noGrp="1"/>
          </p:cNvSpPr>
          <p:nvPr>
            <p:ph sz="quarter" idx="17" hasCustomPrompt="1"/>
          </p:nvPr>
        </p:nvSpPr>
        <p:spPr>
          <a:xfrm>
            <a:off x="304798" y="1134320"/>
            <a:ext cx="4954140" cy="4861367"/>
          </a:xfrm>
          <a:prstGeom prst="rect">
            <a:avLst/>
          </a:prstGeom>
        </p:spPr>
        <p:txBody>
          <a:bodyPr vert="horz"/>
          <a:lstStyle>
            <a:lvl1pPr marL="180975" indent="-180975">
              <a:buSzPct val="130000"/>
              <a:tabLst/>
              <a:defRPr sz="1600"/>
            </a:lvl1pPr>
            <a:lvl2pPr marL="517525" indent="-227013">
              <a:defRPr sz="1400"/>
            </a:lvl2pPr>
            <a:lvl3pPr marL="800100" indent="-176213">
              <a:buSzPct val="125000"/>
              <a:defRPr sz="1400"/>
            </a:lvl3pPr>
            <a:lvl4pPr marL="1201738" indent="-228600">
              <a:defRPr sz="1400"/>
            </a:lvl4pPr>
            <a:lvl5pPr marL="1430338" indent="-176213">
              <a:buFont typeface="Arial"/>
              <a:buChar char="•"/>
              <a:defRPr sz="1400" baseline="0"/>
            </a:lvl5pPr>
          </a:lstStyle>
          <a:p>
            <a:r>
              <a:rPr lang="en-US" dirty="0"/>
              <a:t>Bullet 1 level – Bullet 130% size text – Black, 16 point Arial</a:t>
            </a:r>
          </a:p>
          <a:p>
            <a:pPr lvl="1"/>
            <a:r>
              <a:rPr lang="en-US" dirty="0"/>
              <a:t>Bullet 2 level – 14 point Arial Italic</a:t>
            </a:r>
          </a:p>
          <a:p>
            <a:pPr lvl="2"/>
            <a:r>
              <a:rPr lang="en-US" dirty="0"/>
              <a:t>Bullet 3 level – Bullet 125% size text – 14 point Arial</a:t>
            </a:r>
          </a:p>
          <a:p>
            <a:pPr lvl="3"/>
            <a:r>
              <a:rPr lang="en-US" dirty="0"/>
              <a:t>Bullet 4 level – 14 point Arial Italic</a:t>
            </a:r>
          </a:p>
          <a:p>
            <a:pPr lvl="4"/>
            <a:r>
              <a:rPr lang="en-US" dirty="0"/>
              <a:t>Bullet 5 level – Bullet 100% size text – 14 point Arial</a:t>
            </a:r>
          </a:p>
        </p:txBody>
      </p:sp>
      <p:pic>
        <p:nvPicPr>
          <p:cNvPr id="9" name="Picture 8" descr="CCEO Risk Format_P8sample_crosshatch.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12204" y="1134532"/>
            <a:ext cx="6164275" cy="4564685"/>
          </a:xfrm>
          <a:prstGeom prst="rect">
            <a:avLst/>
          </a:prstGeom>
        </p:spPr>
      </p:pic>
      <p:grpSp>
        <p:nvGrpSpPr>
          <p:cNvPr id="2" name="Group 1"/>
          <p:cNvGrpSpPr/>
          <p:nvPr/>
        </p:nvGrpSpPr>
        <p:grpSpPr>
          <a:xfrm>
            <a:off x="5412205" y="5777499"/>
            <a:ext cx="6145364" cy="220573"/>
            <a:chOff x="4333069" y="5714104"/>
            <a:chExt cx="4609023" cy="220573"/>
          </a:xfrm>
        </p:grpSpPr>
        <p:sp>
          <p:nvSpPr>
            <p:cNvPr id="11" name="Rectangle 10"/>
            <p:cNvSpPr/>
            <p:nvPr/>
          </p:nvSpPr>
          <p:spPr>
            <a:xfrm>
              <a:off x="4333069" y="5748518"/>
              <a:ext cx="228600" cy="152400"/>
            </a:xfrm>
            <a:prstGeom prst="rect">
              <a:avLst/>
            </a:prstGeom>
            <a:solidFill>
              <a:schemeClr val="accent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6987786" y="5748724"/>
              <a:ext cx="228600" cy="152400"/>
            </a:xfrm>
            <a:prstGeom prst="rect">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TextBox 12"/>
            <p:cNvSpPr txBox="1"/>
            <p:nvPr/>
          </p:nvSpPr>
          <p:spPr>
            <a:xfrm>
              <a:off x="4544208" y="5714104"/>
              <a:ext cx="4397884" cy="220573"/>
            </a:xfrm>
            <a:prstGeom prst="rect">
              <a:avLst/>
            </a:prstGeom>
            <a:noFill/>
          </p:spPr>
          <p:txBody>
            <a:bodyPr wrap="square" rtlCol="0">
              <a:spAutoFit/>
            </a:bodyPr>
            <a:lstStyle/>
            <a:p>
              <a:pPr>
                <a:lnSpc>
                  <a:spcPts val="1000"/>
                </a:lnSpc>
                <a:tabLst>
                  <a:tab pos="2630488" algn="l"/>
                </a:tabLst>
              </a:pPr>
              <a:r>
                <a:rPr lang="en-US" sz="900" dirty="0"/>
                <a:t>Current risk assessment with uncertainty	Expected risk assessment with	proposed mitigation</a:t>
              </a:r>
            </a:p>
          </p:txBody>
        </p:sp>
      </p:grpSp>
      <p:sp>
        <p:nvSpPr>
          <p:cNvPr id="18"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6"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20" name="Text Placeholder 10"/>
          <p:cNvSpPr>
            <a:spLocks noGrp="1"/>
          </p:cNvSpPr>
          <p:nvPr>
            <p:ph type="body" sz="quarter" idx="18"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1075563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J_Contact Information_markings">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13242"/>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798717"/>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a:p>
            <a:pPr lvl="4"/>
            <a:endParaRPr lang="en-US" dirty="0"/>
          </a:p>
        </p:txBody>
      </p:sp>
      <p:sp>
        <p:nvSpPr>
          <p:cNvPr id="7" name="Text Box 19"/>
          <p:cNvSpPr txBox="1">
            <a:spLocks noChangeArrowheads="1"/>
          </p:cNvSpPr>
          <p:nvPr/>
        </p:nvSpPr>
        <p:spPr bwMode="auto">
          <a:xfrm>
            <a:off x="320023" y="6395155"/>
            <a:ext cx="2244956" cy="324448"/>
          </a:xfrm>
          <a:prstGeom prst="rect">
            <a:avLst/>
          </a:prstGeom>
          <a:noFill/>
          <a:ln w="9525">
            <a:noFill/>
            <a:miter lim="800000"/>
            <a:headEnd/>
            <a:tailEnd/>
          </a:ln>
          <a:effectLst/>
        </p:spPr>
        <p:txBody>
          <a:bodyPr wrap="square" anchor="b">
            <a:prstTxWarp prst="textNoShape">
              <a:avLst/>
            </a:prstTxWarp>
            <a:spAutoFit/>
          </a:bodyPr>
          <a:lstStyle/>
          <a:p>
            <a:pPr>
              <a:lnSpc>
                <a:spcPts val="860"/>
              </a:lnSpc>
            </a:pPr>
            <a:r>
              <a:rPr lang="en-US" sz="800" dirty="0"/>
              <a:t>e-mail address</a:t>
            </a:r>
          </a:p>
          <a:p>
            <a:pPr>
              <a:lnSpc>
                <a:spcPts val="860"/>
              </a:lnSpc>
            </a:pPr>
            <a:r>
              <a:rPr lang="en-US" sz="800" dirty="0"/>
              <a:t>Department/subdivision name</a:t>
            </a:r>
          </a:p>
        </p:txBody>
      </p:sp>
    </p:spTree>
    <p:extLst>
      <p:ext uri="{BB962C8B-B14F-4D97-AF65-F5344CB8AC3E}">
        <p14:creationId xmlns:p14="http://schemas.microsoft.com/office/powerpoint/2010/main" val="1260580960"/>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K_Transition_marking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2111898"/>
            <a:ext cx="10831285" cy="1063867"/>
          </a:xfrm>
          <a:prstGeom prst="rect">
            <a:avLst/>
          </a:prstGeom>
        </p:spPr>
        <p:txBody>
          <a:bodyPr/>
          <a:lstStyle>
            <a:lvl1pPr algn="l">
              <a:defRPr sz="3200" b="1" i="1" baseline="0">
                <a:solidFill>
                  <a:schemeClr val="bg2"/>
                </a:solidFill>
                <a:latin typeface="Arial"/>
                <a:cs typeface="Arial"/>
              </a:defRPr>
            </a:lvl1pPr>
          </a:lstStyle>
          <a:p>
            <a:r>
              <a:rPr lang="en-US" dirty="0"/>
              <a:t>Transition Slide</a:t>
            </a:r>
          </a:p>
        </p:txBody>
      </p:sp>
      <p:sp>
        <p:nvSpPr>
          <p:cNvPr id="3" name="Subtitle 2"/>
          <p:cNvSpPr>
            <a:spLocks noGrp="1"/>
          </p:cNvSpPr>
          <p:nvPr>
            <p:ph type="subTitle" idx="1" hasCustomPrompt="1"/>
          </p:nvPr>
        </p:nvSpPr>
        <p:spPr>
          <a:xfrm>
            <a:off x="304800" y="3245325"/>
            <a:ext cx="10831285" cy="1752600"/>
          </a:xfrm>
          <a:prstGeom prst="rect">
            <a:avLst/>
          </a:prstGeom>
        </p:spPr>
        <p:txBody>
          <a:bodyPr>
            <a:normAutofit/>
          </a:bodyPr>
          <a:lstStyle>
            <a:lvl1pPr marL="0" indent="0" algn="l">
              <a:buNone/>
              <a:defRPr sz="2400">
                <a:solidFill>
                  <a:schemeClr val="tx1"/>
                </a:solidFill>
                <a:latin typeface="+mj-lt"/>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Transition Subtitle</a:t>
            </a:r>
          </a:p>
        </p:txBody>
      </p:sp>
    </p:spTree>
    <p:extLst>
      <p:ext uri="{BB962C8B-B14F-4D97-AF65-F5344CB8AC3E}">
        <p14:creationId xmlns:p14="http://schemas.microsoft.com/office/powerpoint/2010/main" val="12097252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A_Title and Information Pag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821800" y="1660395"/>
            <a:ext cx="6801853" cy="1239457"/>
          </a:xfrm>
          <a:prstGeom prst="rect">
            <a:avLst/>
          </a:prstGeom>
        </p:spPr>
        <p:txBody>
          <a:bodyPr anchor="t" anchorCtr="0"/>
          <a:lstStyle>
            <a:lvl1pPr marL="0" marR="0" indent="0" algn="r" defTabSz="457200" rtl="0" eaLnBrk="1" fontAlgn="auto" latinLnBrk="0" hangingPunct="1">
              <a:lnSpc>
                <a:spcPct val="100000"/>
              </a:lnSpc>
              <a:spcBef>
                <a:spcPct val="0"/>
              </a:spcBef>
              <a:spcAft>
                <a:spcPts val="0"/>
              </a:spcAft>
              <a:buClrTx/>
              <a:buSzTx/>
              <a:buFontTx/>
              <a:buNone/>
              <a:tabLst/>
              <a:defRPr sz="2600" b="1" i="1">
                <a:solidFill>
                  <a:schemeClr val="bg1"/>
                </a:solidFill>
                <a:effectLst>
                  <a:outerShdw blurRad="50800" dist="50800" dir="4260000" algn="tl" rotWithShape="0">
                    <a:prstClr val="black"/>
                  </a:outerShdw>
                </a:effectLst>
                <a:latin typeface="Arial"/>
                <a:cs typeface="Arial"/>
              </a:defRPr>
            </a:lvl1pPr>
          </a:lstStyle>
          <a:p>
            <a:r>
              <a:rPr lang="en-US" dirty="0"/>
              <a:t>Your Title – 26 Point Arial, Bold</a:t>
            </a:r>
          </a:p>
        </p:txBody>
      </p:sp>
      <p:sp>
        <p:nvSpPr>
          <p:cNvPr id="8" name="Subtitle 2"/>
          <p:cNvSpPr>
            <a:spLocks noGrp="1"/>
          </p:cNvSpPr>
          <p:nvPr>
            <p:ph type="subTitle" idx="1" hasCustomPrompt="1"/>
          </p:nvPr>
        </p:nvSpPr>
        <p:spPr>
          <a:xfrm>
            <a:off x="4821800" y="3124909"/>
            <a:ext cx="6801853" cy="1001228"/>
          </a:xfrm>
          <a:prstGeom prst="rect">
            <a:avLst/>
          </a:prstGeom>
        </p:spPr>
        <p:txBody>
          <a:bodyPr wrap="square">
            <a:normAutofit/>
          </a:bodyPr>
          <a:lstStyle>
            <a:lvl1pPr marL="0" marR="0" indent="0" algn="r" defTabSz="457200" rtl="0" eaLnBrk="1" fontAlgn="auto" latinLnBrk="0" hangingPunct="1">
              <a:lnSpc>
                <a:spcPct val="100000"/>
              </a:lnSpc>
              <a:spcBef>
                <a:spcPts val="0"/>
              </a:spcBef>
              <a:spcAft>
                <a:spcPts val="0"/>
              </a:spcAft>
              <a:buClrTx/>
              <a:buSzTx/>
              <a:buFont typeface="Arial"/>
              <a:buNone/>
              <a:tabLst/>
              <a:defRPr sz="2000" b="1" i="1">
                <a:solidFill>
                  <a:schemeClr val="bg1"/>
                </a:solidFill>
                <a:effectLst>
                  <a:outerShdw blurRad="50800" dist="50800" dir="4260000" algn="tl" rotWithShape="0">
                    <a:prstClr val="black"/>
                  </a:outerShdw>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000" dirty="0"/>
              <a:t>Speaker’s name</a:t>
            </a:r>
            <a:br>
              <a:rPr lang="en-US" sz="2000" dirty="0"/>
            </a:br>
            <a:r>
              <a:rPr lang="en-US" sz="2000" dirty="0"/>
              <a:t>and organization – </a:t>
            </a:r>
            <a:br>
              <a:rPr lang="en-US" sz="2000" dirty="0"/>
            </a:br>
            <a:r>
              <a:rPr lang="en-US" sz="2000" dirty="0"/>
              <a:t>20 Point Arial</a:t>
            </a:r>
          </a:p>
        </p:txBody>
      </p:sp>
      <p:sp>
        <p:nvSpPr>
          <p:cNvPr id="5" name="Text Placeholder 4"/>
          <p:cNvSpPr>
            <a:spLocks noGrp="1"/>
          </p:cNvSpPr>
          <p:nvPr>
            <p:ph type="body" sz="quarter" idx="10" hasCustomPrompt="1"/>
          </p:nvPr>
        </p:nvSpPr>
        <p:spPr>
          <a:xfrm>
            <a:off x="4821302" y="4355982"/>
            <a:ext cx="6803007" cy="457844"/>
          </a:xfrm>
          <a:prstGeom prst="rect">
            <a:avLst/>
          </a:prstGeom>
        </p:spPr>
        <p:txBody>
          <a:bodyPr/>
          <a:lstStyle>
            <a:lvl1pPr marL="0" indent="0" algn="r">
              <a:lnSpc>
                <a:spcPct val="100000"/>
              </a:lnSpc>
              <a:spcBef>
                <a:spcPts val="0"/>
              </a:spcBef>
              <a:buFontTx/>
              <a:buNone/>
              <a:defRPr sz="1800" b="1" i="1">
                <a:solidFill>
                  <a:schemeClr val="bg1"/>
                </a:solidFill>
                <a:effectLst>
                  <a:outerShdw blurRad="50800" dist="50800" dir="4260000" algn="tl" rotWithShape="0">
                    <a:prstClr val="black"/>
                  </a:outerShdw>
                </a:effectLst>
                <a:latin typeface="Arial" charset="0"/>
                <a:ea typeface="Arial" charset="0"/>
                <a:cs typeface="Arial" charset="0"/>
              </a:defRPr>
            </a:lvl1pPr>
          </a:lstStyle>
          <a:p>
            <a:pPr lvl="0"/>
            <a:r>
              <a:rPr lang="en-US" dirty="0"/>
              <a:t>Date – 18 point Arial</a:t>
            </a:r>
          </a:p>
        </p:txBody>
      </p:sp>
      <p:sp>
        <p:nvSpPr>
          <p:cNvPr id="9" name="Date Placeholder 3"/>
          <p:cNvSpPr txBox="1">
            <a:spLocks/>
          </p:cNvSpPr>
          <p:nvPr/>
        </p:nvSpPr>
        <p:spPr>
          <a:xfrm>
            <a:off x="269461" y="6492876"/>
            <a:ext cx="3556000" cy="365125"/>
          </a:xfrm>
          <a:prstGeom prst="rect">
            <a:avLst/>
          </a:prstGeom>
        </p:spPr>
        <p:txBody>
          <a:bodyPr vert="horz" lIns="91440" tIns="45720" rIns="91440" bIns="45720" rtlCol="0" anchor="ctr"/>
          <a:lstStyle>
            <a:lvl1pPr>
              <a:defRPr sz="900" i="1">
                <a:solidFill>
                  <a:schemeClr val="bg1"/>
                </a:solidFill>
                <a:latin typeface="+mn-lt"/>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srgbClr val="2E008B"/>
                </a:solidFill>
                <a:effectLst/>
                <a:uLnTx/>
                <a:uFillTx/>
                <a:latin typeface="Arial" charset="0"/>
                <a:ea typeface="Arial" charset="0"/>
                <a:cs typeface="Arial" charset="0"/>
              </a:rPr>
              <a:t>© 2022 The Aerospace Corporation</a:t>
            </a:r>
          </a:p>
        </p:txBody>
      </p:sp>
    </p:spTree>
    <p:extLst>
      <p:ext uri="{BB962C8B-B14F-4D97-AF65-F5344CB8AC3E}">
        <p14:creationId xmlns:p14="http://schemas.microsoft.com/office/powerpoint/2010/main" val="3845454712"/>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B_Title and Information Page_markings">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821800" y="1660395"/>
            <a:ext cx="6801853" cy="1239457"/>
          </a:xfrm>
          <a:prstGeom prst="rect">
            <a:avLst/>
          </a:prstGeom>
        </p:spPr>
        <p:txBody>
          <a:bodyPr anchor="t" anchorCtr="0"/>
          <a:lstStyle>
            <a:lvl1pPr marL="0" marR="0" indent="0" algn="r" defTabSz="457200" rtl="0" eaLnBrk="1" fontAlgn="auto" latinLnBrk="0" hangingPunct="1">
              <a:lnSpc>
                <a:spcPct val="100000"/>
              </a:lnSpc>
              <a:spcBef>
                <a:spcPct val="0"/>
              </a:spcBef>
              <a:spcAft>
                <a:spcPts val="0"/>
              </a:spcAft>
              <a:buClrTx/>
              <a:buSzTx/>
              <a:buFontTx/>
              <a:buNone/>
              <a:tabLst/>
              <a:defRPr sz="2600" b="1" i="1">
                <a:solidFill>
                  <a:schemeClr val="bg1"/>
                </a:solidFill>
                <a:effectLst>
                  <a:outerShdw blurRad="50800" dist="50800" dir="4260000" algn="tl" rotWithShape="0">
                    <a:prstClr val="black"/>
                  </a:outerShdw>
                </a:effectLst>
                <a:latin typeface="Arial"/>
                <a:cs typeface="Arial"/>
              </a:defRPr>
            </a:lvl1pPr>
          </a:lstStyle>
          <a:p>
            <a:r>
              <a:rPr lang="en-US" dirty="0"/>
              <a:t>Your Title – 26 Point Arial, Bold</a:t>
            </a:r>
          </a:p>
        </p:txBody>
      </p:sp>
      <p:sp>
        <p:nvSpPr>
          <p:cNvPr id="8" name="Subtitle 2"/>
          <p:cNvSpPr>
            <a:spLocks noGrp="1"/>
          </p:cNvSpPr>
          <p:nvPr>
            <p:ph type="subTitle" idx="1" hasCustomPrompt="1"/>
          </p:nvPr>
        </p:nvSpPr>
        <p:spPr>
          <a:xfrm>
            <a:off x="4821800" y="3124909"/>
            <a:ext cx="6801853" cy="1001228"/>
          </a:xfrm>
          <a:prstGeom prst="rect">
            <a:avLst/>
          </a:prstGeom>
        </p:spPr>
        <p:txBody>
          <a:bodyPr wrap="square">
            <a:normAutofit/>
          </a:bodyPr>
          <a:lstStyle>
            <a:lvl1pPr marL="0" marR="0" indent="0" algn="r" defTabSz="457200" rtl="0" eaLnBrk="1" fontAlgn="auto" latinLnBrk="0" hangingPunct="1">
              <a:lnSpc>
                <a:spcPct val="100000"/>
              </a:lnSpc>
              <a:spcBef>
                <a:spcPts val="0"/>
              </a:spcBef>
              <a:spcAft>
                <a:spcPts val="0"/>
              </a:spcAft>
              <a:buClrTx/>
              <a:buSzTx/>
              <a:buFont typeface="Arial"/>
              <a:buNone/>
              <a:tabLst/>
              <a:defRPr sz="2000" b="1" i="1">
                <a:solidFill>
                  <a:schemeClr val="bg1"/>
                </a:solidFill>
                <a:effectLst>
                  <a:outerShdw blurRad="50800" dist="50800" dir="4260000" algn="tl" rotWithShape="0">
                    <a:prstClr val="black"/>
                  </a:outerShdw>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000" dirty="0"/>
              <a:t>Speaker’s name</a:t>
            </a:r>
            <a:br>
              <a:rPr lang="en-US" sz="2000" dirty="0"/>
            </a:br>
            <a:r>
              <a:rPr lang="en-US" sz="2000" dirty="0"/>
              <a:t>and organization – </a:t>
            </a:r>
            <a:br>
              <a:rPr lang="en-US" sz="2000" dirty="0"/>
            </a:br>
            <a:r>
              <a:rPr lang="en-US" sz="2000" dirty="0"/>
              <a:t>20 Point Arial</a:t>
            </a:r>
          </a:p>
        </p:txBody>
      </p:sp>
      <p:sp>
        <p:nvSpPr>
          <p:cNvPr id="5" name="Text Placeholder 4"/>
          <p:cNvSpPr>
            <a:spLocks noGrp="1"/>
          </p:cNvSpPr>
          <p:nvPr>
            <p:ph type="body" sz="quarter" idx="10" hasCustomPrompt="1"/>
          </p:nvPr>
        </p:nvSpPr>
        <p:spPr>
          <a:xfrm>
            <a:off x="4821302" y="4355982"/>
            <a:ext cx="6803007" cy="457844"/>
          </a:xfrm>
          <a:prstGeom prst="rect">
            <a:avLst/>
          </a:prstGeom>
        </p:spPr>
        <p:txBody>
          <a:bodyPr/>
          <a:lstStyle>
            <a:lvl1pPr marL="0" indent="0" algn="r">
              <a:lnSpc>
                <a:spcPct val="100000"/>
              </a:lnSpc>
              <a:spcBef>
                <a:spcPts val="0"/>
              </a:spcBef>
              <a:buFontTx/>
              <a:buNone/>
              <a:defRPr sz="1800" b="1" i="1">
                <a:solidFill>
                  <a:schemeClr val="bg1"/>
                </a:solidFill>
                <a:effectLst>
                  <a:outerShdw blurRad="50800" dist="50800" dir="4260000" algn="tl" rotWithShape="0">
                    <a:prstClr val="black"/>
                  </a:outerShdw>
                </a:effectLst>
                <a:latin typeface="Arial" charset="0"/>
                <a:ea typeface="Arial" charset="0"/>
                <a:cs typeface="Arial" charset="0"/>
              </a:defRPr>
            </a:lvl1pPr>
          </a:lstStyle>
          <a:p>
            <a:pPr lvl="0"/>
            <a:r>
              <a:rPr lang="en-US" dirty="0"/>
              <a:t>Date – 18 point Arial</a:t>
            </a:r>
          </a:p>
        </p:txBody>
      </p:sp>
      <p:sp>
        <p:nvSpPr>
          <p:cNvPr id="9" name="Text Placeholder 2"/>
          <p:cNvSpPr>
            <a:spLocks noGrp="1"/>
          </p:cNvSpPr>
          <p:nvPr>
            <p:ph type="body" sz="quarter" idx="11" hasCustomPrompt="1"/>
          </p:nvPr>
        </p:nvSpPr>
        <p:spPr>
          <a:xfrm>
            <a:off x="1" y="2"/>
            <a:ext cx="12191999" cy="238835"/>
          </a:xfrm>
          <a:prstGeom prst="rect">
            <a:avLst/>
          </a:prstGeom>
        </p:spPr>
        <p:txBody>
          <a:bodyPr/>
          <a:lstStyle>
            <a:lvl1pPr marL="0" indent="0" algn="ctr">
              <a:buNone/>
              <a:defRPr sz="1100" b="0">
                <a:solidFill>
                  <a:schemeClr val="tx1"/>
                </a:solidFill>
                <a:latin typeface="Arial" panose="020B0604020202020204" pitchFamily="34" charset="0"/>
                <a:cs typeface="Arial" panose="020B0604020202020204" pitchFamily="34" charset="0"/>
              </a:defRPr>
            </a:lvl1pPr>
          </a:lstStyle>
          <a:p>
            <a:pPr lvl="0"/>
            <a:r>
              <a:rPr lang="en-US" dirty="0"/>
              <a:t>This Box Is For Security Markings</a:t>
            </a:r>
          </a:p>
        </p:txBody>
      </p:sp>
      <p:sp>
        <p:nvSpPr>
          <p:cNvPr id="10" name="Text Placeholder 2"/>
          <p:cNvSpPr>
            <a:spLocks noGrp="1"/>
          </p:cNvSpPr>
          <p:nvPr>
            <p:ph type="body" sz="quarter" idx="12" hasCustomPrompt="1"/>
          </p:nvPr>
        </p:nvSpPr>
        <p:spPr>
          <a:xfrm>
            <a:off x="2" y="6619166"/>
            <a:ext cx="12191999" cy="238835"/>
          </a:xfrm>
          <a:prstGeom prst="rect">
            <a:avLst/>
          </a:prstGeom>
        </p:spPr>
        <p:txBody>
          <a:bodyPr/>
          <a:lstStyle>
            <a:lvl1pPr marL="0" indent="0" algn="ctr">
              <a:buNone/>
              <a:defRPr sz="1100" b="0">
                <a:solidFill>
                  <a:schemeClr val="tx1"/>
                </a:solidFill>
                <a:latin typeface="Arial" panose="020B0604020202020204" pitchFamily="34" charset="0"/>
                <a:cs typeface="Arial" panose="020B0604020202020204" pitchFamily="34" charset="0"/>
              </a:defRPr>
            </a:lvl1pPr>
          </a:lstStyle>
          <a:p>
            <a:pPr lvl="0"/>
            <a:r>
              <a:rPr lang="en-US" dirty="0"/>
              <a:t>This Box Is For Security Markings</a:t>
            </a:r>
          </a:p>
        </p:txBody>
      </p:sp>
      <p:sp>
        <p:nvSpPr>
          <p:cNvPr id="11" name="Date Placeholder 3"/>
          <p:cNvSpPr txBox="1">
            <a:spLocks/>
          </p:cNvSpPr>
          <p:nvPr/>
        </p:nvSpPr>
        <p:spPr>
          <a:xfrm>
            <a:off x="269461" y="6492876"/>
            <a:ext cx="3556000" cy="365125"/>
          </a:xfrm>
          <a:prstGeom prst="rect">
            <a:avLst/>
          </a:prstGeom>
        </p:spPr>
        <p:txBody>
          <a:bodyPr vert="horz" lIns="91440" tIns="45720" rIns="91440" bIns="45720" rtlCol="0" anchor="ctr"/>
          <a:lstStyle>
            <a:lvl1pPr>
              <a:defRPr sz="900" i="1">
                <a:solidFill>
                  <a:schemeClr val="bg1"/>
                </a:solidFill>
                <a:latin typeface="+mn-lt"/>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srgbClr val="2E008B"/>
                </a:solidFill>
                <a:effectLst/>
                <a:uLnTx/>
                <a:uFillTx/>
                <a:latin typeface="Arial" charset="0"/>
                <a:ea typeface="Arial" charset="0"/>
                <a:cs typeface="Arial" charset="0"/>
              </a:rPr>
              <a:t>© 2022 The Aerospace Corporation</a:t>
            </a:r>
          </a:p>
        </p:txBody>
      </p:sp>
    </p:spTree>
    <p:extLst>
      <p:ext uri="{BB962C8B-B14F-4D97-AF65-F5344CB8AC3E}">
        <p14:creationId xmlns:p14="http://schemas.microsoft.com/office/powerpoint/2010/main" val="1799897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C_Closing_Q&amp;A_Backup">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5029199" y="2595234"/>
            <a:ext cx="6135044" cy="1231642"/>
          </a:xfrm>
          <a:prstGeom prst="rect">
            <a:avLst/>
          </a:prstGeom>
        </p:spPr>
        <p:txBody>
          <a:bodyPr anchor="ctr">
            <a:normAutofit/>
          </a:bodyPr>
          <a:lstStyle>
            <a:lvl1pPr algn="l">
              <a:defRPr sz="4800" b="1" i="1" baseline="0">
                <a:solidFill>
                  <a:schemeClr val="bg1"/>
                </a:solidFill>
                <a:effectLst>
                  <a:outerShdw blurRad="50800" dist="38100" dir="4260000" algn="tl" rotWithShape="0">
                    <a:prstClr val="black"/>
                  </a:outerShdw>
                </a:effectLst>
                <a:latin typeface="Arial"/>
                <a:cs typeface="Arial"/>
              </a:defRPr>
            </a:lvl1pPr>
          </a:lstStyle>
          <a:p>
            <a:r>
              <a:rPr lang="en-US" dirty="0"/>
              <a:t>Closing</a:t>
            </a:r>
            <a:br>
              <a:rPr lang="en-US" dirty="0"/>
            </a:br>
            <a:r>
              <a:rPr lang="en-US" dirty="0"/>
              <a:t>Questions</a:t>
            </a:r>
            <a:br>
              <a:rPr lang="en-US" dirty="0"/>
            </a:br>
            <a:r>
              <a:rPr lang="en-US" dirty="0"/>
              <a:t>Backup</a:t>
            </a:r>
          </a:p>
        </p:txBody>
      </p:sp>
    </p:spTree>
    <p:extLst>
      <p:ext uri="{BB962C8B-B14F-4D97-AF65-F5344CB8AC3E}">
        <p14:creationId xmlns:p14="http://schemas.microsoft.com/office/powerpoint/2010/main" val="2208018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B_Header_Blank">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2424429542"/>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 Slide Titl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402733" y="1342954"/>
            <a:ext cx="6557364" cy="4254383"/>
          </a:xfrm>
        </p:spPr>
        <p:txBody>
          <a:bodyPr/>
          <a:lstStyle>
            <a:lvl1pPr algn="l">
              <a:defRPr sz="3467">
                <a:solidFill>
                  <a:schemeClr val="bg2"/>
                </a:solidFill>
              </a:defRPr>
            </a:lvl1pPr>
          </a:lstStyle>
          <a:p>
            <a:r>
              <a:rPr lang="en-AU" noProof="0" dirty="0"/>
              <a:t>Click to edit Master </a:t>
            </a:r>
            <a:br>
              <a:rPr lang="en-AU" noProof="0" dirty="0"/>
            </a:br>
            <a:r>
              <a:rPr lang="en-AU" noProof="0" dirty="0"/>
              <a:t>title style</a:t>
            </a:r>
            <a:endParaRPr lang="fr-FR" dirty="0"/>
          </a:p>
        </p:txBody>
      </p:sp>
      <p:sp>
        <p:nvSpPr>
          <p:cNvPr id="32" name="Sous-titre 2"/>
          <p:cNvSpPr>
            <a:spLocks noGrp="1"/>
          </p:cNvSpPr>
          <p:nvPr>
            <p:ph type="subTitle" idx="1" hasCustomPrompt="1"/>
          </p:nvPr>
        </p:nvSpPr>
        <p:spPr>
          <a:xfrm>
            <a:off x="402733" y="4179769"/>
            <a:ext cx="6557364" cy="379656"/>
          </a:xfrm>
          <a:prstGeom prst="rect">
            <a:avLst/>
          </a:prstGeom>
        </p:spPr>
        <p:txBody>
          <a:bodyPr anchor="t" anchorCtr="0">
            <a:spAutoFit/>
          </a:bodyPr>
          <a:lstStyle>
            <a:lvl1pPr marL="0" indent="0" algn="l">
              <a:lnSpc>
                <a:spcPct val="100000"/>
              </a:lnSpc>
              <a:spcBef>
                <a:spcPts val="0"/>
              </a:spcBef>
              <a:spcAft>
                <a:spcPts val="0"/>
              </a:spcAft>
              <a:buNone/>
              <a:defRPr sz="1867" b="1" cap="all">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AU" noProof="0" dirty="0"/>
              <a:t>Click to edit master Text styles</a:t>
            </a:r>
          </a:p>
        </p:txBody>
      </p:sp>
      <p:sp>
        <p:nvSpPr>
          <p:cNvPr id="14" name="Demi-cadre 13"/>
          <p:cNvSpPr/>
          <p:nvPr userDrawn="1"/>
        </p:nvSpPr>
        <p:spPr bwMode="auto">
          <a:xfrm>
            <a:off x="402732" y="1931315"/>
            <a:ext cx="514885" cy="525284"/>
          </a:xfrm>
          <a:prstGeom prst="halfFrame">
            <a:avLst>
              <a:gd name="adj1" fmla="val 12269"/>
              <a:gd name="adj2" fmla="val 13535"/>
            </a:avLst>
          </a:prstGeom>
          <a:solidFill>
            <a:srgbClr val="1B425F"/>
          </a:solidFill>
          <a:ln>
            <a:noFill/>
          </a:ln>
        </p:spPr>
        <p:txBody>
          <a:bodyPr vert="horz" wrap="square" lIns="121920" tIns="60960" rIns="121920" bIns="60960" numCol="1" rtlCol="0" anchor="t" anchorCtr="0" compatLnSpc="1">
            <a:prstTxWarp prst="textNoShape">
              <a:avLst/>
            </a:prstTxWarp>
          </a:bodyPr>
          <a:lstStyle/>
          <a:p>
            <a:pPr algn="ctr"/>
            <a:endParaRPr lang="fr-FR" sz="2400"/>
          </a:p>
        </p:txBody>
      </p:sp>
      <p:sp>
        <p:nvSpPr>
          <p:cNvPr id="15"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12" name="Espace réservé de la date 3"/>
          <p:cNvSpPr>
            <a:spLocks noGrp="1"/>
          </p:cNvSpPr>
          <p:nvPr>
            <p:ph type="dt" sz="half" idx="2"/>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
        <p:nvSpPr>
          <p:cNvPr id="17" name="ZoneTexte 16"/>
          <p:cNvSpPr txBox="1"/>
          <p:nvPr userDrawn="1"/>
        </p:nvSpPr>
        <p:spPr>
          <a:xfrm>
            <a:off x="5089233" y="6606811"/>
            <a:ext cx="2377574" cy="235898"/>
          </a:xfrm>
          <a:prstGeom prst="rect">
            <a:avLst/>
          </a:prstGeom>
          <a:solidFill>
            <a:schemeClr val="bg1"/>
          </a:solidFill>
        </p:spPr>
        <p:txBody>
          <a:bodyPr wrap="none" rtlCol="0">
            <a:spAutoFit/>
          </a:bodyPr>
          <a:lstStyle/>
          <a:p>
            <a:pPr algn="ctr">
              <a:defRPr/>
            </a:pPr>
            <a:r>
              <a:rPr lang="en-GB" sz="933" dirty="0"/>
              <a:t>Copyright © </a:t>
            </a:r>
            <a:r>
              <a:rPr lang="en-GB" sz="933" baseline="0" dirty="0"/>
              <a:t> T</a:t>
            </a:r>
            <a:r>
              <a:rPr lang="en-GB" sz="933" dirty="0"/>
              <a:t>hales. All rights reserved</a:t>
            </a:r>
          </a:p>
        </p:txBody>
      </p:sp>
      <p:sp>
        <p:nvSpPr>
          <p:cNvPr id="16" name="ZoneTexte 11"/>
          <p:cNvSpPr txBox="1">
            <a:spLocks noChangeArrowheads="1"/>
          </p:cNvSpPr>
          <p:nvPr userDrawn="1"/>
        </p:nvSpPr>
        <p:spPr bwMode="auto">
          <a:xfrm>
            <a:off x="4943871" y="6298554"/>
            <a:ext cx="2686228" cy="232286"/>
          </a:xfrm>
          <a:prstGeom prst="rect">
            <a:avLst/>
          </a:prstGeom>
          <a:solidFill>
            <a:schemeClr val="bg1">
              <a:alpha val="50000"/>
            </a:schemeClr>
          </a:solidFill>
          <a:ln w="6350">
            <a:solidFill>
              <a:schemeClr val="bg2"/>
            </a:solidFill>
            <a:miter lim="800000"/>
            <a:headEnd/>
            <a:tailEnd/>
          </a:ln>
        </p:spPr>
        <p:txBody>
          <a:bodyPr wrap="square" tIns="62400" anchor="ctr" anchorCtr="0">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fontAlgn="auto" hangingPunct="1">
              <a:spcBef>
                <a:spcPts val="0"/>
              </a:spcBef>
              <a:spcAft>
                <a:spcPts val="0"/>
              </a:spcAft>
              <a:defRPr/>
            </a:pPr>
            <a:r>
              <a:rPr lang="en-US" sz="800" b="1" dirty="0">
                <a:solidFill>
                  <a:schemeClr val="tx1"/>
                </a:solidFill>
                <a:latin typeface="Arial" charset="0"/>
              </a:rPr>
              <a:t>OPEN</a:t>
            </a:r>
            <a:endParaRPr lang="en-US" sz="800" b="1" baseline="0" dirty="0">
              <a:solidFill>
                <a:schemeClr val="tx1"/>
              </a:solidFill>
              <a:latin typeface="Arial" charset="0"/>
            </a:endParaRPr>
          </a:p>
        </p:txBody>
      </p:sp>
      <p:pic>
        <p:nvPicPr>
          <p:cNvPr id="18"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2733" y="346077"/>
            <a:ext cx="2934193" cy="653175"/>
          </a:xfrm>
          <a:prstGeom prst="rect">
            <a:avLst/>
          </a:prstGeom>
        </p:spPr>
      </p:pic>
    </p:spTree>
    <p:extLst>
      <p:ext uri="{BB962C8B-B14F-4D97-AF65-F5344CB8AC3E}">
        <p14:creationId xmlns:p14="http://schemas.microsoft.com/office/powerpoint/2010/main" val="26291939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1- Chapter">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402733" y="1342954"/>
            <a:ext cx="6557364" cy="4254383"/>
          </a:xfrm>
        </p:spPr>
        <p:txBody>
          <a:bodyPr/>
          <a:lstStyle>
            <a:lvl1pPr algn="l">
              <a:defRPr sz="3467">
                <a:solidFill>
                  <a:schemeClr val="bg2"/>
                </a:solidFill>
              </a:defRPr>
            </a:lvl1pPr>
          </a:lstStyle>
          <a:p>
            <a:r>
              <a:rPr lang="en-AU" noProof="0" dirty="0"/>
              <a:t>Click to edit Master </a:t>
            </a:r>
            <a:br>
              <a:rPr lang="en-AU" noProof="0" dirty="0"/>
            </a:br>
            <a:r>
              <a:rPr lang="en-AU" noProof="0" dirty="0"/>
              <a:t>title style</a:t>
            </a:r>
            <a:endParaRPr lang="fr-FR" dirty="0"/>
          </a:p>
        </p:txBody>
      </p:sp>
      <p:sp>
        <p:nvSpPr>
          <p:cNvPr id="32" name="Sous-titre 2"/>
          <p:cNvSpPr>
            <a:spLocks noGrp="1"/>
          </p:cNvSpPr>
          <p:nvPr>
            <p:ph type="subTitle" idx="1" hasCustomPrompt="1"/>
          </p:nvPr>
        </p:nvSpPr>
        <p:spPr>
          <a:xfrm>
            <a:off x="402733" y="4179769"/>
            <a:ext cx="6557364" cy="379656"/>
          </a:xfrm>
          <a:prstGeom prst="rect">
            <a:avLst/>
          </a:prstGeom>
        </p:spPr>
        <p:txBody>
          <a:bodyPr anchor="t" anchorCtr="0">
            <a:spAutoFit/>
          </a:bodyPr>
          <a:lstStyle>
            <a:lvl1pPr marL="0" indent="0" algn="l">
              <a:lnSpc>
                <a:spcPct val="100000"/>
              </a:lnSpc>
              <a:spcBef>
                <a:spcPts val="0"/>
              </a:spcBef>
              <a:spcAft>
                <a:spcPts val="0"/>
              </a:spcAft>
              <a:buNone/>
              <a:defRPr sz="1867" b="1" cap="all">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AU" noProof="0" dirty="0"/>
              <a:t>Click to edit master Text styles</a:t>
            </a:r>
          </a:p>
        </p:txBody>
      </p:sp>
      <p:sp>
        <p:nvSpPr>
          <p:cNvPr id="14" name="Demi-cadre 13"/>
          <p:cNvSpPr/>
          <p:nvPr userDrawn="1"/>
        </p:nvSpPr>
        <p:spPr bwMode="auto">
          <a:xfrm>
            <a:off x="402732" y="1931315"/>
            <a:ext cx="514885" cy="525284"/>
          </a:xfrm>
          <a:prstGeom prst="halfFrame">
            <a:avLst>
              <a:gd name="adj1" fmla="val 12269"/>
              <a:gd name="adj2" fmla="val 13535"/>
            </a:avLst>
          </a:prstGeom>
          <a:solidFill>
            <a:srgbClr val="1B425F"/>
          </a:solidFill>
          <a:ln>
            <a:noFill/>
          </a:ln>
        </p:spPr>
        <p:txBody>
          <a:bodyPr vert="horz" wrap="square" lIns="121920" tIns="60960" rIns="121920" bIns="60960" numCol="1" rtlCol="0" anchor="t" anchorCtr="0" compatLnSpc="1">
            <a:prstTxWarp prst="textNoShape">
              <a:avLst/>
            </a:prstTxWarp>
          </a:bodyPr>
          <a:lstStyle/>
          <a:p>
            <a:pPr algn="ctr"/>
            <a:endParaRPr lang="fr-FR" sz="2400"/>
          </a:p>
        </p:txBody>
      </p:sp>
      <p:sp>
        <p:nvSpPr>
          <p:cNvPr id="15"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12" name="Espace réservé de la date 3"/>
          <p:cNvSpPr>
            <a:spLocks noGrp="1"/>
          </p:cNvSpPr>
          <p:nvPr>
            <p:ph type="dt" sz="half" idx="2"/>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
        <p:nvSpPr>
          <p:cNvPr id="17" name="Demi-cadre 16"/>
          <p:cNvSpPr/>
          <p:nvPr userDrawn="1"/>
        </p:nvSpPr>
        <p:spPr bwMode="auto">
          <a:xfrm flipH="1" flipV="1">
            <a:off x="6445211" y="4518415"/>
            <a:ext cx="514885" cy="525284"/>
          </a:xfrm>
          <a:prstGeom prst="halfFrame">
            <a:avLst>
              <a:gd name="adj1" fmla="val 12269"/>
              <a:gd name="adj2" fmla="val 13535"/>
            </a:avLst>
          </a:prstGeom>
          <a:solidFill>
            <a:srgbClr val="1B425F"/>
          </a:solidFill>
          <a:ln>
            <a:noFill/>
          </a:ln>
        </p:spPr>
        <p:txBody>
          <a:bodyPr vert="horz" wrap="square" lIns="121920" tIns="60960" rIns="121920" bIns="60960" numCol="1" rtlCol="0" anchor="t" anchorCtr="0" compatLnSpc="1">
            <a:prstTxWarp prst="textNoShape">
              <a:avLst/>
            </a:prstTxWarp>
          </a:bodyPr>
          <a:lstStyle/>
          <a:p>
            <a:pPr algn="ctr"/>
            <a:endParaRPr lang="fr-FR" sz="2400"/>
          </a:p>
        </p:txBody>
      </p:sp>
      <p:sp>
        <p:nvSpPr>
          <p:cNvPr id="18" name="ZoneTexte 17"/>
          <p:cNvSpPr txBox="1"/>
          <p:nvPr userDrawn="1"/>
        </p:nvSpPr>
        <p:spPr>
          <a:xfrm>
            <a:off x="5106066" y="6606811"/>
            <a:ext cx="2343910" cy="235898"/>
          </a:xfrm>
          <a:prstGeom prst="rect">
            <a:avLst/>
          </a:prstGeom>
          <a:solidFill>
            <a:schemeClr val="bg1"/>
          </a:solidFill>
        </p:spPr>
        <p:txBody>
          <a:bodyPr wrap="none" rtlCol="0">
            <a:spAutoFit/>
          </a:bodyPr>
          <a:lstStyle/>
          <a:p>
            <a:pPr algn="ctr">
              <a:defRPr/>
            </a:pPr>
            <a:r>
              <a:rPr lang="en-GB" sz="933" dirty="0"/>
              <a:t>Copyright © Thales. All rights reserved</a:t>
            </a:r>
          </a:p>
        </p:txBody>
      </p:sp>
      <p:sp>
        <p:nvSpPr>
          <p:cNvPr id="16" name="ZoneTexte 11"/>
          <p:cNvSpPr txBox="1">
            <a:spLocks noChangeArrowheads="1"/>
          </p:cNvSpPr>
          <p:nvPr userDrawn="1"/>
        </p:nvSpPr>
        <p:spPr bwMode="auto">
          <a:xfrm>
            <a:off x="4943871" y="6298554"/>
            <a:ext cx="2686228" cy="232286"/>
          </a:xfrm>
          <a:prstGeom prst="rect">
            <a:avLst/>
          </a:prstGeom>
          <a:solidFill>
            <a:schemeClr val="bg1">
              <a:alpha val="50000"/>
            </a:schemeClr>
          </a:solidFill>
          <a:ln w="6350">
            <a:solidFill>
              <a:schemeClr val="bg2"/>
            </a:solidFill>
            <a:miter lim="800000"/>
            <a:headEnd/>
            <a:tailEnd/>
          </a:ln>
        </p:spPr>
        <p:txBody>
          <a:bodyPr wrap="square" tIns="62400" anchor="ctr" anchorCtr="0">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fontAlgn="auto" hangingPunct="1">
              <a:spcBef>
                <a:spcPts val="0"/>
              </a:spcBef>
              <a:spcAft>
                <a:spcPts val="0"/>
              </a:spcAft>
              <a:defRPr/>
            </a:pPr>
            <a:r>
              <a:rPr lang="en-US" sz="800" b="1" dirty="0">
                <a:solidFill>
                  <a:schemeClr val="tx1"/>
                </a:solidFill>
                <a:latin typeface="Arial" charset="0"/>
              </a:rPr>
              <a:t>OPEN</a:t>
            </a:r>
            <a:endParaRPr lang="en-US" sz="800" b="1" baseline="0" dirty="0">
              <a:solidFill>
                <a:schemeClr val="tx1"/>
              </a:solidFill>
              <a:latin typeface="Arial" charset="0"/>
            </a:endParaRPr>
          </a:p>
        </p:txBody>
      </p:sp>
      <p:pic>
        <p:nvPicPr>
          <p:cNvPr id="11"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2733" y="346077"/>
            <a:ext cx="2934193" cy="653175"/>
          </a:xfrm>
          <a:prstGeom prst="rect">
            <a:avLst/>
          </a:prstGeom>
        </p:spPr>
      </p:pic>
    </p:spTree>
    <p:extLst>
      <p:ext uri="{BB962C8B-B14F-4D97-AF65-F5344CB8AC3E}">
        <p14:creationId xmlns:p14="http://schemas.microsoft.com/office/powerpoint/2010/main" val="10611552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 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AU" noProof="0" dirty="0"/>
              <a:t>Click to edit Master title style</a:t>
            </a:r>
            <a:endParaRPr lang="fr-FR" dirty="0"/>
          </a:p>
        </p:txBody>
      </p:sp>
      <p:sp>
        <p:nvSpPr>
          <p:cNvPr id="3" name="Espace réservé du contenu 2"/>
          <p:cNvSpPr>
            <a:spLocks noGrp="1"/>
          </p:cNvSpPr>
          <p:nvPr>
            <p:ph idx="1" hasCustomPrompt="1"/>
          </p:nvPr>
        </p:nvSpPr>
        <p:spPr>
          <a:xfrm>
            <a:off x="239354" y="928723"/>
            <a:ext cx="11682577" cy="5245940"/>
          </a:xfrm>
          <a:prstGeom prst="rect">
            <a:avLst/>
          </a:prstGeom>
        </p:spPr>
        <p:txBody>
          <a:bodyPr/>
          <a:lstStyle>
            <a:lvl1pPr>
              <a:spcBef>
                <a:spcPts val="800"/>
              </a:spcBef>
              <a:spcAft>
                <a:spcPts val="1600"/>
              </a:spcAft>
              <a:defRPr/>
            </a:lvl1pPr>
            <a:lvl3pPr>
              <a:defRPr/>
            </a:lvl3pPr>
          </a:lstStyle>
          <a:p>
            <a:pPr lvl="0"/>
            <a:r>
              <a:rPr lang="en-AU" dirty="0"/>
              <a:t>Click </a:t>
            </a:r>
            <a:r>
              <a:rPr lang="en-AU" noProof="0" dirty="0"/>
              <a:t>to</a:t>
            </a:r>
            <a:r>
              <a:rPr lang="en-AU" dirty="0"/>
              <a:t> edit Master text styles</a:t>
            </a:r>
          </a:p>
          <a:p>
            <a:pPr lvl="1"/>
            <a:r>
              <a:rPr lang="en-AU" noProof="0" dirty="0"/>
              <a:t>Second level	</a:t>
            </a:r>
          </a:p>
          <a:p>
            <a:pPr lvl="2"/>
            <a:r>
              <a:rPr lang="en-AU" noProof="0" dirty="0"/>
              <a:t>Third level</a:t>
            </a:r>
          </a:p>
          <a:p>
            <a:pPr lvl="3"/>
            <a:r>
              <a:rPr lang="en-AU" noProof="0" dirty="0"/>
              <a:t>Fourth level</a:t>
            </a:r>
          </a:p>
          <a:p>
            <a:pPr lvl="4"/>
            <a:r>
              <a:rPr lang="en-AU" noProof="0" dirty="0"/>
              <a:t>Level</a:t>
            </a:r>
          </a:p>
          <a:p>
            <a:pPr lvl="5"/>
            <a:r>
              <a:rPr lang="en-AU" noProof="0" dirty="0"/>
              <a:t>Level</a:t>
            </a:r>
          </a:p>
          <a:p>
            <a:pPr lvl="2"/>
            <a:endParaRPr lang="en-AU" noProof="0" dirty="0"/>
          </a:p>
        </p:txBody>
      </p:sp>
      <p:sp>
        <p:nvSpPr>
          <p:cNvPr id="5"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6" name="Espace réservé de la date 3"/>
          <p:cNvSpPr>
            <a:spLocks noGrp="1"/>
          </p:cNvSpPr>
          <p:nvPr>
            <p:ph type="dt" sz="half" idx="2"/>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Tree>
    <p:extLst>
      <p:ext uri="{BB962C8B-B14F-4D97-AF65-F5344CB8AC3E}">
        <p14:creationId xmlns:p14="http://schemas.microsoft.com/office/powerpoint/2010/main" val="1946394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AU" noProof="0" dirty="0"/>
              <a:t>Click to edit Master title style</a:t>
            </a:r>
            <a:endParaRPr lang="fr-FR" dirty="0"/>
          </a:p>
        </p:txBody>
      </p:sp>
      <p:sp>
        <p:nvSpPr>
          <p:cNvPr id="3" name="Espace réservé du contenu 2"/>
          <p:cNvSpPr>
            <a:spLocks noGrp="1"/>
          </p:cNvSpPr>
          <p:nvPr>
            <p:ph sz="half" idx="1" hasCustomPrompt="1"/>
          </p:nvPr>
        </p:nvSpPr>
        <p:spPr>
          <a:xfrm>
            <a:off x="609600" y="961237"/>
            <a:ext cx="5384800" cy="5223289"/>
          </a:xfrm>
          <a:prstGeom prst="rect">
            <a:avLst/>
          </a:prstGeom>
        </p:spPr>
        <p:txBody>
          <a:bodyPr/>
          <a:lstStyle>
            <a:lvl1pPr>
              <a:defRPr sz="2133"/>
            </a:lvl1pPr>
            <a:lvl2pPr>
              <a:defRPr sz="1867"/>
            </a:lvl2pPr>
            <a:lvl3pPr>
              <a:defRPr sz="1600"/>
            </a:lvl3pPr>
            <a:lvl4pPr>
              <a:defRPr sz="1600"/>
            </a:lvl4pPr>
            <a:lvl5pPr>
              <a:defRPr sz="1600"/>
            </a:lvl5pPr>
            <a:lvl6pPr>
              <a:defRPr sz="2400"/>
            </a:lvl6pPr>
            <a:lvl7pPr>
              <a:defRPr sz="2400"/>
            </a:lvl7pPr>
            <a:lvl8pPr>
              <a:defRPr sz="2400"/>
            </a:lvl8pPr>
            <a:lvl9pPr>
              <a:defRPr sz="2400"/>
            </a:lvl9pPr>
          </a:lstStyle>
          <a:p>
            <a:pPr lvl="0"/>
            <a:r>
              <a:rPr lang="en-AU" dirty="0"/>
              <a:t>Click </a:t>
            </a:r>
            <a:r>
              <a:rPr lang="en-AU" noProof="0" dirty="0"/>
              <a:t>to</a:t>
            </a:r>
            <a:r>
              <a:rPr lang="en-AU" dirty="0"/>
              <a:t> edit Master text styles</a:t>
            </a:r>
          </a:p>
          <a:p>
            <a:pPr lvl="1"/>
            <a:r>
              <a:rPr lang="en-AU" noProof="0" dirty="0"/>
              <a:t>Second level	</a:t>
            </a:r>
          </a:p>
          <a:p>
            <a:pPr lvl="2"/>
            <a:r>
              <a:rPr lang="en-AU" noProof="0" dirty="0"/>
              <a:t>Third level</a:t>
            </a:r>
          </a:p>
        </p:txBody>
      </p:sp>
      <p:sp>
        <p:nvSpPr>
          <p:cNvPr id="4" name="Espace réservé du contenu 3"/>
          <p:cNvSpPr>
            <a:spLocks noGrp="1"/>
          </p:cNvSpPr>
          <p:nvPr>
            <p:ph sz="half" idx="2" hasCustomPrompt="1"/>
          </p:nvPr>
        </p:nvSpPr>
        <p:spPr>
          <a:xfrm>
            <a:off x="6197600" y="961237"/>
            <a:ext cx="5384800" cy="5223289"/>
          </a:xfrm>
          <a:prstGeom prst="rect">
            <a:avLst/>
          </a:prstGeom>
        </p:spPr>
        <p:txBody>
          <a:bodyPr/>
          <a:lstStyle>
            <a:lvl1pPr>
              <a:defRPr sz="2133"/>
            </a:lvl1pPr>
            <a:lvl2pPr>
              <a:defRPr sz="1867"/>
            </a:lvl2pPr>
            <a:lvl3pPr>
              <a:defRPr sz="1600"/>
            </a:lvl3pPr>
            <a:lvl4pPr>
              <a:defRPr sz="1600"/>
            </a:lvl4pPr>
            <a:lvl5pPr>
              <a:defRPr sz="1600"/>
            </a:lvl5pPr>
            <a:lvl6pPr>
              <a:defRPr sz="2400"/>
            </a:lvl6pPr>
            <a:lvl7pPr>
              <a:defRPr sz="2400"/>
            </a:lvl7pPr>
            <a:lvl8pPr>
              <a:defRPr sz="2400"/>
            </a:lvl8pPr>
            <a:lvl9pPr>
              <a:defRPr sz="2400"/>
            </a:lvl9pPr>
          </a:lstStyle>
          <a:p>
            <a:pPr lvl="0"/>
            <a:r>
              <a:rPr lang="en-AU" dirty="0"/>
              <a:t>Click </a:t>
            </a:r>
            <a:r>
              <a:rPr lang="en-AU" noProof="0" dirty="0"/>
              <a:t>to</a:t>
            </a:r>
            <a:r>
              <a:rPr lang="en-AU" dirty="0"/>
              <a:t> edit Master text styles</a:t>
            </a:r>
          </a:p>
          <a:p>
            <a:pPr lvl="1"/>
            <a:r>
              <a:rPr lang="en-AU" noProof="0" dirty="0"/>
              <a:t>Second level	</a:t>
            </a:r>
          </a:p>
          <a:p>
            <a:pPr lvl="2"/>
            <a:r>
              <a:rPr lang="en-AU" noProof="0" dirty="0"/>
              <a:t>Third level</a:t>
            </a:r>
          </a:p>
        </p:txBody>
      </p:sp>
      <p:sp>
        <p:nvSpPr>
          <p:cNvPr id="6"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7" name="Espace réservé de la date 3"/>
          <p:cNvSpPr>
            <a:spLocks noGrp="1"/>
          </p:cNvSpPr>
          <p:nvPr>
            <p:ph type="dt" sz="half" idx="10"/>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Tree>
    <p:extLst>
      <p:ext uri="{BB962C8B-B14F-4D97-AF65-F5344CB8AC3E}">
        <p14:creationId xmlns:p14="http://schemas.microsoft.com/office/powerpoint/2010/main" val="6731678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AU" noProof="0" dirty="0"/>
              <a:t>Click to edit Master title style</a:t>
            </a:r>
            <a:endParaRPr lang="fr-FR" dirty="0"/>
          </a:p>
        </p:txBody>
      </p:sp>
      <p:sp>
        <p:nvSpPr>
          <p:cNvPr id="4"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5" name="Espace réservé de la date 3"/>
          <p:cNvSpPr>
            <a:spLocks noGrp="1"/>
          </p:cNvSpPr>
          <p:nvPr>
            <p:ph type="dt" sz="half" idx="2"/>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Tree>
    <p:extLst>
      <p:ext uri="{BB962C8B-B14F-4D97-AF65-F5344CB8AC3E}">
        <p14:creationId xmlns:p14="http://schemas.microsoft.com/office/powerpoint/2010/main" val="39929023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r>
              <a:rPr lang="fr-FR"/>
              <a:t>UAF-NAFv4, nodes &amp; needlines /02/2022</a:t>
            </a:r>
            <a:endParaRPr lang="fr-BE" dirty="0"/>
          </a:p>
        </p:txBody>
      </p:sp>
      <p:sp>
        <p:nvSpPr>
          <p:cNvPr id="4" name="Espace réservé du pied de page 3"/>
          <p:cNvSpPr>
            <a:spLocks noGrp="1"/>
          </p:cNvSpPr>
          <p:nvPr>
            <p:ph type="ftr" sz="quarter" idx="11"/>
          </p:nvPr>
        </p:nvSpPr>
        <p:spPr/>
        <p:txBody>
          <a:bodyPr/>
          <a:lstStyle/>
          <a:p>
            <a:pPr>
              <a:defRPr/>
            </a:pPr>
            <a:r>
              <a:rPr lang="fr-FR"/>
              <a:t>Technical Directorate, Systems Domain</a:t>
            </a:r>
            <a:endParaRPr lang="fr-FR" dirty="0"/>
          </a:p>
        </p:txBody>
      </p:sp>
    </p:spTree>
    <p:extLst>
      <p:ext uri="{BB962C8B-B14F-4D97-AF65-F5344CB8AC3E}">
        <p14:creationId xmlns:p14="http://schemas.microsoft.com/office/powerpoint/2010/main" val="4243525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C_Acronym_Box">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5" name="Content Placeholder 6"/>
          <p:cNvSpPr>
            <a:spLocks noGrp="1"/>
          </p:cNvSpPr>
          <p:nvPr>
            <p:ph sz="quarter" idx="15" hasCustomPrompt="1"/>
          </p:nvPr>
        </p:nvSpPr>
        <p:spPr>
          <a:xfrm>
            <a:off x="334533" y="1203264"/>
            <a:ext cx="11271681" cy="4307521"/>
          </a:xfrm>
          <a:prstGeom prst="rect">
            <a:avLst/>
          </a:prstGeom>
        </p:spPr>
        <p:txBody>
          <a:bodyPr vert="horz"/>
          <a:lstStyle>
            <a:lvl1pPr marL="171450" marR="0" indent="-176213" algn="l" defTabSz="457200" rtl="0" eaLnBrk="1" fontAlgn="auto" latinLnBrk="0" hangingPunct="1">
              <a:lnSpc>
                <a:spcPct val="100000"/>
              </a:lnSpc>
              <a:spcBef>
                <a:spcPct val="20000"/>
              </a:spcBef>
              <a:spcAft>
                <a:spcPts val="0"/>
              </a:spcAft>
              <a:buClrTx/>
              <a:buSzPct val="130000"/>
              <a:buFont typeface="Arial"/>
              <a:buChar char="•"/>
              <a:tabLst/>
              <a:defRPr sz="1800"/>
            </a:lvl1pPr>
            <a:lvl2pPr marL="517525" indent="-227013">
              <a:defRPr sz="1600"/>
            </a:lvl2pPr>
            <a:lvl3pPr marL="800100" indent="-176213">
              <a:buSzPct val="130000"/>
              <a:defRPr sz="1600"/>
            </a:lvl3pPr>
            <a:lvl4pPr marL="1201738" indent="-228600">
              <a:defRPr sz="1600"/>
            </a:lvl4pPr>
            <a:lvl5pPr marL="1430338" marR="0" indent="-176213" algn="l" defTabSz="457200" rtl="0" eaLnBrk="1" fontAlgn="auto" latinLnBrk="0" hangingPunct="1">
              <a:lnSpc>
                <a:spcPct val="100000"/>
              </a:lnSpc>
              <a:spcBef>
                <a:spcPct val="20000"/>
              </a:spcBef>
              <a:spcAft>
                <a:spcPts val="0"/>
              </a:spcAft>
              <a:buClrTx/>
              <a:buSzPct val="130000"/>
              <a:buFont typeface="Arial"/>
              <a:buChar char="•"/>
              <a:tabLst/>
              <a:defRPr sz="1600"/>
            </a:lvl5pPr>
          </a:lstStyle>
          <a:p>
            <a:pPr marL="171450" marR="0" lvl="0" indent="-176213" algn="l" defTabSz="457200" rtl="0" eaLnBrk="1" fontAlgn="auto" latinLnBrk="0" hangingPunct="1">
              <a:lnSpc>
                <a:spcPct val="100000"/>
              </a:lnSpc>
              <a:spcBef>
                <a:spcPct val="20000"/>
              </a:spcBef>
              <a:spcAft>
                <a:spcPts val="0"/>
              </a:spcAft>
              <a:buClrTx/>
              <a:buSzPct val="130000"/>
              <a:buFont typeface="Arial"/>
              <a:buChar char="•"/>
              <a:tabLst/>
              <a:defRPr/>
            </a:pPr>
            <a:r>
              <a:rPr lang="en-US" dirty="0"/>
              <a:t>This is a multipurpose box—use for text, tables, charts or video</a:t>
            </a:r>
          </a:p>
        </p:txBody>
      </p:sp>
      <p:sp>
        <p:nvSpPr>
          <p:cNvPr id="6" name="Text Placeholder 3"/>
          <p:cNvSpPr>
            <a:spLocks noGrp="1"/>
          </p:cNvSpPr>
          <p:nvPr>
            <p:ph type="body" sz="quarter" idx="18" hasCustomPrompt="1"/>
          </p:nvPr>
        </p:nvSpPr>
        <p:spPr>
          <a:xfrm>
            <a:off x="304797" y="5653378"/>
            <a:ext cx="11271683" cy="470841"/>
          </a:xfrm>
          <a:prstGeom prst="rect">
            <a:avLst/>
          </a:prstGeom>
        </p:spPr>
        <p:txBody>
          <a:bodyPr vert="horz" numCol="4"/>
          <a:lstStyle>
            <a:lvl1pPr marL="0" marR="0" indent="0" algn="l" defTabSz="457200" rtl="0" eaLnBrk="1" fontAlgn="auto" latinLnBrk="0" hangingPunct="1">
              <a:lnSpc>
                <a:spcPts val="1100"/>
              </a:lnSpc>
              <a:spcBef>
                <a:spcPts val="0"/>
              </a:spcBef>
              <a:spcAft>
                <a:spcPts val="0"/>
              </a:spcAft>
              <a:buClrTx/>
              <a:buSzTx/>
              <a:buFont typeface="Arial"/>
              <a:buNone/>
              <a:tabLst>
                <a:tab pos="1825625" algn="l"/>
                <a:tab pos="3659188" algn="l"/>
                <a:tab pos="5484813" algn="l"/>
              </a:tabLst>
              <a:defRPr sz="800" b="1" i="1"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ACR1 = Acronym 1</a:t>
            </a:r>
            <a:br>
              <a:rPr lang="en-US" dirty="0"/>
            </a:br>
            <a:r>
              <a:rPr lang="en-US" dirty="0"/>
              <a:t>ACR2 = Acronym 2</a:t>
            </a:r>
            <a:br>
              <a:rPr lang="en-US" dirty="0"/>
            </a:br>
            <a:r>
              <a:rPr lang="en-US" dirty="0"/>
              <a:t>ACR3 = Acronym 3</a:t>
            </a:r>
            <a:br>
              <a:rPr lang="en-US" dirty="0"/>
            </a:br>
            <a:r>
              <a:rPr lang="en-US" dirty="0"/>
              <a:t>ACR4 = Acronym 4</a:t>
            </a:r>
            <a:br>
              <a:rPr lang="en-US" dirty="0"/>
            </a:br>
            <a:r>
              <a:rPr lang="en-US" dirty="0"/>
              <a:t>ACR5 = Acronym 5</a:t>
            </a:r>
            <a:br>
              <a:rPr lang="en-US" dirty="0"/>
            </a:br>
            <a:r>
              <a:rPr lang="en-US" dirty="0"/>
              <a:t>ACR6 = Acronym 6</a:t>
            </a:r>
            <a:br>
              <a:rPr lang="en-US" dirty="0"/>
            </a:br>
            <a:r>
              <a:rPr lang="en-US" dirty="0"/>
              <a:t>ACR7 = Acronym 7</a:t>
            </a:r>
            <a:br>
              <a:rPr lang="en-US" dirty="0"/>
            </a:br>
            <a:r>
              <a:rPr lang="en-US" dirty="0"/>
              <a:t>ACR8 = Acronym 8</a:t>
            </a:r>
          </a:p>
        </p:txBody>
      </p:sp>
    </p:spTree>
    <p:extLst>
      <p:ext uri="{BB962C8B-B14F-4D97-AF65-F5344CB8AC3E}">
        <p14:creationId xmlns:p14="http://schemas.microsoft.com/office/powerpoint/2010/main" val="1253535496"/>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D_Left_Text_Picture">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7" name="Content Placeholder 6"/>
          <p:cNvSpPr>
            <a:spLocks noGrp="1"/>
          </p:cNvSpPr>
          <p:nvPr>
            <p:ph sz="quarter" idx="15" hasCustomPrompt="1"/>
          </p:nvPr>
        </p:nvSpPr>
        <p:spPr>
          <a:xfrm>
            <a:off x="304795" y="1225566"/>
            <a:ext cx="5715004" cy="4798717"/>
          </a:xfrm>
          <a:prstGeom prst="rect">
            <a:avLst/>
          </a:prstGeom>
        </p:spPr>
        <p:txBody>
          <a:bodyPr vert="horz"/>
          <a:lstStyle>
            <a:lvl1pPr marL="169863" indent="-169863">
              <a:buSzPct val="130000"/>
              <a:tabLst/>
              <a:defRPr sz="1800"/>
            </a:lvl1pPr>
            <a:lvl2pPr marL="517525" indent="-227013">
              <a:defRPr sz="1600"/>
            </a:lvl2pPr>
            <a:lvl3pPr marL="800100" indent="-176213">
              <a:buSzPct val="125000"/>
              <a:defRPr sz="1600"/>
            </a:lvl3pPr>
            <a:lvl4pPr marL="1201738" indent="-228600">
              <a:defRPr sz="1600"/>
            </a:lvl4pPr>
            <a:lvl5pPr marL="1430338" indent="-176213">
              <a:buFont typeface="Arial"/>
              <a:buChar char="•"/>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p:txBody>
      </p:sp>
      <p:sp>
        <p:nvSpPr>
          <p:cNvPr id="9" name="Picture Placeholder 2"/>
          <p:cNvSpPr>
            <a:spLocks noGrp="1"/>
          </p:cNvSpPr>
          <p:nvPr>
            <p:ph type="pic" sz="quarter" idx="18" hasCustomPrompt="1"/>
          </p:nvPr>
        </p:nvSpPr>
        <p:spPr>
          <a:xfrm>
            <a:off x="6096001" y="1207637"/>
            <a:ext cx="5480479" cy="4798998"/>
          </a:xfrm>
          <a:prstGeom prst="rect">
            <a:avLst/>
          </a:prstGeom>
        </p:spPr>
        <p:txBody>
          <a:bodyPr/>
          <a:lstStyle>
            <a:lvl1pPr marL="0" indent="0">
              <a:buFontTx/>
              <a:buNone/>
              <a:defRPr sz="1800"/>
            </a:lvl1pPr>
          </a:lstStyle>
          <a:p>
            <a:r>
              <a:rPr lang="en-US" dirty="0"/>
              <a:t>Click Icon to Add Picture</a:t>
            </a:r>
          </a:p>
        </p:txBody>
      </p:sp>
    </p:spTree>
    <p:extLst>
      <p:ext uri="{BB962C8B-B14F-4D97-AF65-F5344CB8AC3E}">
        <p14:creationId xmlns:p14="http://schemas.microsoft.com/office/powerpoint/2010/main" val="440929344"/>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E_Right_Text_Picture">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
        <p:nvSpPr>
          <p:cNvPr id="10" name="Content Placeholder 6"/>
          <p:cNvSpPr>
            <a:spLocks noGrp="1"/>
          </p:cNvSpPr>
          <p:nvPr>
            <p:ph sz="quarter" idx="15" hasCustomPrompt="1"/>
          </p:nvPr>
        </p:nvSpPr>
        <p:spPr>
          <a:xfrm>
            <a:off x="5966231" y="1225566"/>
            <a:ext cx="5746797" cy="4798717"/>
          </a:xfrm>
          <a:prstGeom prst="rect">
            <a:avLst/>
          </a:prstGeom>
        </p:spPr>
        <p:txBody>
          <a:bodyPr vert="horz"/>
          <a:lstStyle>
            <a:lvl1pPr marL="169863" indent="-169863">
              <a:buSzPct val="130000"/>
              <a:tabLst/>
              <a:defRPr sz="1800"/>
            </a:lvl1pPr>
            <a:lvl2pPr marL="517525" indent="-227013">
              <a:defRPr sz="1600"/>
            </a:lvl2pPr>
            <a:lvl3pPr marL="800100" indent="-176213">
              <a:buSzPct val="125000"/>
              <a:defRPr sz="1600"/>
            </a:lvl3pPr>
            <a:lvl4pPr marL="1201738" indent="-228600">
              <a:defRPr sz="1600"/>
            </a:lvl4pPr>
            <a:lvl5pPr marL="1430338" indent="-176213">
              <a:buFont typeface="Arial"/>
              <a:buChar char="•"/>
              <a:defRPr sz="1600"/>
            </a:lvl5pPr>
          </a:lstStyle>
          <a:p>
            <a:r>
              <a:rPr lang="en-US" dirty="0"/>
              <a:t>Bullet 1 level—Bullet 130% size text—Black, 18 point Arial</a:t>
            </a:r>
          </a:p>
          <a:p>
            <a:pPr lvl="1"/>
            <a:r>
              <a:rPr lang="en-US" dirty="0"/>
              <a:t>Bullet 2 level—16 point Arial Italic</a:t>
            </a:r>
          </a:p>
          <a:p>
            <a:pPr lvl="2"/>
            <a:r>
              <a:rPr lang="en-US" dirty="0"/>
              <a:t>Bullet 3 level—Bullet 125% size text—16 point Arial</a:t>
            </a:r>
          </a:p>
          <a:p>
            <a:pPr lvl="3"/>
            <a:r>
              <a:rPr lang="en-US" dirty="0"/>
              <a:t>Bullet 4 level—16 point Arial Italic</a:t>
            </a:r>
          </a:p>
          <a:p>
            <a:pPr lvl="4"/>
            <a:r>
              <a:rPr lang="en-US" dirty="0"/>
              <a:t>Bullet 5 level—Bullet 100% size text—16 point Arial</a:t>
            </a:r>
          </a:p>
        </p:txBody>
      </p:sp>
      <p:sp>
        <p:nvSpPr>
          <p:cNvPr id="12" name="Picture Placeholder 2"/>
          <p:cNvSpPr>
            <a:spLocks noGrp="1"/>
          </p:cNvSpPr>
          <p:nvPr>
            <p:ph type="pic" sz="quarter" idx="18" hasCustomPrompt="1"/>
          </p:nvPr>
        </p:nvSpPr>
        <p:spPr>
          <a:xfrm>
            <a:off x="304798" y="1225424"/>
            <a:ext cx="5480479" cy="4798998"/>
          </a:xfrm>
          <a:prstGeom prst="rect">
            <a:avLst/>
          </a:prstGeom>
        </p:spPr>
        <p:txBody>
          <a:bodyPr/>
          <a:lstStyle>
            <a:lvl1pPr marL="0" indent="0">
              <a:buFontTx/>
              <a:buNone/>
              <a:defRPr sz="1800"/>
            </a:lvl1pPr>
          </a:lstStyle>
          <a:p>
            <a:r>
              <a:rPr lang="en-US" dirty="0"/>
              <a:t>Click Icon to Add Picture</a:t>
            </a:r>
          </a:p>
        </p:txBody>
      </p:sp>
    </p:spTree>
    <p:extLst>
      <p:ext uri="{BB962C8B-B14F-4D97-AF65-F5344CB8AC3E}">
        <p14:creationId xmlns:p14="http://schemas.microsoft.com/office/powerpoint/2010/main" val="4212840739"/>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F_Quad_Chart">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04800" y="233088"/>
            <a:ext cx="10546081"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3"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1"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cxnSp>
        <p:nvCxnSpPr>
          <p:cNvPr id="13" name="Straight Connector 12"/>
          <p:cNvCxnSpPr/>
          <p:nvPr/>
        </p:nvCxnSpPr>
        <p:spPr>
          <a:xfrm flipH="1">
            <a:off x="6102445" y="1205816"/>
            <a:ext cx="255" cy="4893307"/>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04798" y="3641651"/>
            <a:ext cx="11497457" cy="6396"/>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 Placeholder 17"/>
          <p:cNvSpPr>
            <a:spLocks noGrp="1"/>
          </p:cNvSpPr>
          <p:nvPr>
            <p:ph type="body" sz="quarter" idx="15"/>
          </p:nvPr>
        </p:nvSpPr>
        <p:spPr>
          <a:xfrm>
            <a:off x="304798" y="1205815"/>
            <a:ext cx="5691268" cy="2366552"/>
          </a:xfrm>
          <a:prstGeom prst="rect">
            <a:avLst/>
          </a:prstGeom>
        </p:spPr>
        <p:txBody>
          <a:bodyPr vert="horz"/>
          <a:lstStyle>
            <a:lvl1pPr marL="120650" indent="-104775">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Text Placeholder 17"/>
          <p:cNvSpPr>
            <a:spLocks noGrp="1"/>
          </p:cNvSpPr>
          <p:nvPr>
            <p:ph type="body" sz="quarter" idx="18"/>
          </p:nvPr>
        </p:nvSpPr>
        <p:spPr>
          <a:xfrm>
            <a:off x="6209078" y="1205815"/>
            <a:ext cx="5593177" cy="2366552"/>
          </a:xfrm>
          <a:prstGeom prst="rect">
            <a:avLst/>
          </a:prstGeom>
        </p:spPr>
        <p:txBody>
          <a:bodyPr vert="horz"/>
          <a:lstStyle>
            <a:lvl1pPr marL="120650" indent="-104775">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Text Placeholder 17"/>
          <p:cNvSpPr>
            <a:spLocks noGrp="1"/>
          </p:cNvSpPr>
          <p:nvPr>
            <p:ph type="body" sz="quarter" idx="19"/>
          </p:nvPr>
        </p:nvSpPr>
        <p:spPr>
          <a:xfrm>
            <a:off x="304798" y="3693647"/>
            <a:ext cx="5691268" cy="2404751"/>
          </a:xfrm>
          <a:prstGeom prst="rect">
            <a:avLst/>
          </a:prstGeom>
        </p:spPr>
        <p:txBody>
          <a:bodyPr vert="horz"/>
          <a:lstStyle>
            <a:lvl1pPr marL="112713" indent="-112713">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Text Placeholder 17"/>
          <p:cNvSpPr>
            <a:spLocks noGrp="1"/>
          </p:cNvSpPr>
          <p:nvPr>
            <p:ph type="body" sz="quarter" idx="20"/>
          </p:nvPr>
        </p:nvSpPr>
        <p:spPr>
          <a:xfrm>
            <a:off x="6209078" y="3693647"/>
            <a:ext cx="5593177" cy="2404751"/>
          </a:xfrm>
          <a:prstGeom prst="rect">
            <a:avLst/>
          </a:prstGeom>
        </p:spPr>
        <p:txBody>
          <a:bodyPr vert="horz"/>
          <a:lstStyle>
            <a:lvl1pPr marL="112713" indent="-112713">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76481101"/>
      </p:ext>
    </p:extLst>
  </p:cSld>
  <p:clrMapOvr>
    <a:masterClrMapping/>
  </p:clrMapOvr>
  <p:extLst>
    <p:ext uri="{DCECCB84-F9BA-43D5-87BE-67443E8EF086}">
      <p15:sldGuideLst xmlns:p15="http://schemas.microsoft.com/office/powerpoint/2012/main">
        <p15:guide id="1" pos="144">
          <p15:clr>
            <a:srgbClr val="FBAE40"/>
          </p15:clr>
        </p15:guide>
        <p15:guide id="2" orient="horz" pos="552">
          <p15:clr>
            <a:srgbClr val="FBAE40"/>
          </p15:clr>
        </p15:guide>
        <p15:guide id="3" orient="horz" pos="81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G_Compare_Contrast">
    <p:spTree>
      <p:nvGrpSpPr>
        <p:cNvPr id="1" name=""/>
        <p:cNvGrpSpPr/>
        <p:nvPr/>
      </p:nvGrpSpPr>
      <p:grpSpPr>
        <a:xfrm>
          <a:off x="0" y="0"/>
          <a:ext cx="0" cy="0"/>
          <a:chOff x="0" y="0"/>
          <a:chExt cx="0" cy="0"/>
        </a:xfrm>
      </p:grpSpPr>
      <p:cxnSp>
        <p:nvCxnSpPr>
          <p:cNvPr id="8" name="Straight Connector 7"/>
          <p:cNvCxnSpPr/>
          <p:nvPr/>
        </p:nvCxnSpPr>
        <p:spPr>
          <a:xfrm>
            <a:off x="6106341" y="3744347"/>
            <a:ext cx="0" cy="2345875"/>
          </a:xfrm>
          <a:prstGeom prst="line">
            <a:avLst/>
          </a:prstGeom>
          <a:ln w="127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 Placeholder 17"/>
          <p:cNvSpPr>
            <a:spLocks noGrp="1"/>
          </p:cNvSpPr>
          <p:nvPr>
            <p:ph type="body" sz="quarter" idx="15"/>
          </p:nvPr>
        </p:nvSpPr>
        <p:spPr>
          <a:xfrm>
            <a:off x="304799" y="1197639"/>
            <a:ext cx="11477472" cy="2366552"/>
          </a:xfrm>
          <a:prstGeom prst="rect">
            <a:avLst/>
          </a:prstGeom>
        </p:spPr>
        <p:txBody>
          <a:bodyPr vert="horz"/>
          <a:lstStyle>
            <a:lvl1pPr marL="120650" indent="-109538">
              <a:tabLst/>
              <a:defRPr sz="1600"/>
            </a:lvl1pPr>
            <a:lvl2pPr marL="339725" indent="-169863">
              <a:defRPr sz="1600"/>
            </a:lvl2pPr>
            <a:lvl3pPr marL="565150" indent="-112713">
              <a:defRPr sz="1600"/>
            </a:lvl3pPr>
            <a:lvl4pPr marL="862013" indent="-169863">
              <a:defRPr sz="1600"/>
            </a:lvl4pPr>
            <a:lvl5pPr>
              <a:defRPr sz="1600"/>
            </a:lvl5pPr>
          </a:lstStyle>
          <a:p>
            <a:pPr lvl="0"/>
            <a:r>
              <a:rPr lang="en-US"/>
              <a:t>Click to edit Master text styles</a:t>
            </a:r>
          </a:p>
        </p:txBody>
      </p:sp>
      <p:sp>
        <p:nvSpPr>
          <p:cNvPr id="11" name="Text Placeholder 17"/>
          <p:cNvSpPr>
            <a:spLocks noGrp="1"/>
          </p:cNvSpPr>
          <p:nvPr>
            <p:ph type="body" sz="quarter" idx="19"/>
          </p:nvPr>
        </p:nvSpPr>
        <p:spPr>
          <a:xfrm>
            <a:off x="304798" y="3685471"/>
            <a:ext cx="5615759" cy="2404751"/>
          </a:xfrm>
          <a:prstGeom prst="rect">
            <a:avLst/>
          </a:prstGeom>
        </p:spPr>
        <p:txBody>
          <a:bodyPr vert="horz"/>
          <a:lstStyle>
            <a:lvl1pPr marL="120650" indent="-120650">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ext Placeholder 17"/>
          <p:cNvSpPr>
            <a:spLocks noGrp="1"/>
          </p:cNvSpPr>
          <p:nvPr>
            <p:ph type="body" sz="quarter" idx="20"/>
          </p:nvPr>
        </p:nvSpPr>
        <p:spPr>
          <a:xfrm>
            <a:off x="6292127" y="3685471"/>
            <a:ext cx="5490143" cy="2404751"/>
          </a:xfrm>
          <a:prstGeom prst="rect">
            <a:avLst/>
          </a:prstGeom>
        </p:spPr>
        <p:txBody>
          <a:bodyPr vert="horz"/>
          <a:lstStyle>
            <a:lvl1pPr marL="120650" indent="-120650">
              <a:tabLst/>
              <a:defRPr sz="1400"/>
            </a:lvl1pPr>
            <a:lvl2pPr marL="339725" indent="-169863">
              <a:defRPr sz="1400"/>
            </a:lvl2pPr>
            <a:lvl3pPr marL="565150" indent="-112713">
              <a:defRPr sz="1400"/>
            </a:lvl3pPr>
            <a:lvl4pPr marL="862013" indent="-169863">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5"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8" name="Text Placeholder 10"/>
          <p:cNvSpPr>
            <a:spLocks noGrp="1"/>
          </p:cNvSpPr>
          <p:nvPr>
            <p:ph type="body" sz="quarter" idx="17"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3204105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H_Risk Format_Corner Image">
    <p:spTree>
      <p:nvGrpSpPr>
        <p:cNvPr id="1" name=""/>
        <p:cNvGrpSpPr/>
        <p:nvPr/>
      </p:nvGrpSpPr>
      <p:grpSpPr>
        <a:xfrm>
          <a:off x="0" y="0"/>
          <a:ext cx="0" cy="0"/>
          <a:chOff x="0" y="0"/>
          <a:chExt cx="0" cy="0"/>
        </a:xfrm>
      </p:grpSpPr>
      <p:pic>
        <p:nvPicPr>
          <p:cNvPr id="8" name="Picture 7" descr="CCEO Risk Format_P8sample_crosshatch.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231067" y="814686"/>
            <a:ext cx="2979367" cy="1867301"/>
          </a:xfrm>
          <a:prstGeom prst="rect">
            <a:avLst/>
          </a:prstGeom>
        </p:spPr>
      </p:pic>
      <p:sp>
        <p:nvSpPr>
          <p:cNvPr id="11" name="Content Placeholder 6"/>
          <p:cNvSpPr>
            <a:spLocks noGrp="1"/>
          </p:cNvSpPr>
          <p:nvPr>
            <p:ph sz="quarter" idx="17"/>
          </p:nvPr>
        </p:nvSpPr>
        <p:spPr>
          <a:xfrm>
            <a:off x="304798" y="1233557"/>
            <a:ext cx="7647297" cy="4794684"/>
          </a:xfrm>
          <a:prstGeom prst="rect">
            <a:avLst/>
          </a:prstGeom>
        </p:spPr>
        <p:txBody>
          <a:bodyPr vert="horz"/>
          <a:lstStyle>
            <a:lvl1pPr marL="180975" indent="-169863">
              <a:buSzPct val="130000"/>
              <a:tabLst/>
              <a:defRPr sz="1600"/>
            </a:lvl1pPr>
            <a:lvl2pPr marL="517525" indent="-227013">
              <a:defRPr sz="1400"/>
            </a:lvl2pPr>
            <a:lvl3pPr marL="800100" indent="-176213">
              <a:buSzPct val="125000"/>
              <a:defRPr sz="1400"/>
            </a:lvl3pPr>
            <a:lvl4pPr marL="1201738" indent="-228600">
              <a:defRPr sz="1400"/>
            </a:lvl4pPr>
            <a:lvl5pPr marL="1430338" indent="-176213">
              <a:buFont typeface="Arial"/>
              <a:buChar char="•"/>
              <a:defRPr sz="140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
          <p:cNvSpPr>
            <a:spLocks noGrp="1"/>
          </p:cNvSpPr>
          <p:nvPr>
            <p:ph type="title" hasCustomPrompt="1"/>
          </p:nvPr>
        </p:nvSpPr>
        <p:spPr>
          <a:xfrm>
            <a:off x="304799" y="233088"/>
            <a:ext cx="10368199" cy="581597"/>
          </a:xfrm>
          <a:prstGeom prst="rect">
            <a:avLst/>
          </a:prstGeom>
        </p:spPr>
        <p:txBody>
          <a:bodyPr/>
          <a:lstStyle>
            <a:lvl1pPr>
              <a:defRPr sz="2400" b="1" i="1" baseline="0">
                <a:solidFill>
                  <a:schemeClr val="tx1"/>
                </a:solidFill>
              </a:defRPr>
            </a:lvl1pPr>
          </a:lstStyle>
          <a:p>
            <a:r>
              <a:rPr lang="en-US" dirty="0"/>
              <a:t>Head—Black 24 point Arial, Bold, Italic</a:t>
            </a:r>
          </a:p>
        </p:txBody>
      </p:sp>
      <p:sp>
        <p:nvSpPr>
          <p:cNvPr id="12" name="Text Placeholder 2"/>
          <p:cNvSpPr>
            <a:spLocks noGrp="1"/>
          </p:cNvSpPr>
          <p:nvPr>
            <p:ph type="body" sz="quarter" idx="16" hasCustomPrompt="1"/>
          </p:nvPr>
        </p:nvSpPr>
        <p:spPr>
          <a:xfrm>
            <a:off x="304800" y="614874"/>
            <a:ext cx="10546080" cy="522851"/>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1" baseline="0">
                <a:solidFill>
                  <a:srgbClr val="8C8D8E"/>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Subtitle—Gray, 20 point Arial</a:t>
            </a:r>
          </a:p>
        </p:txBody>
      </p:sp>
      <p:sp>
        <p:nvSpPr>
          <p:cNvPr id="13" name="Text Placeholder 10"/>
          <p:cNvSpPr>
            <a:spLocks noGrp="1"/>
          </p:cNvSpPr>
          <p:nvPr>
            <p:ph type="body" sz="quarter" idx="18" hasCustomPrompt="1"/>
          </p:nvPr>
        </p:nvSpPr>
        <p:spPr>
          <a:xfrm>
            <a:off x="304802" y="6149818"/>
            <a:ext cx="11301412" cy="452437"/>
          </a:xfrm>
          <a:prstGeom prst="rect">
            <a:avLst/>
          </a:prstGeom>
        </p:spPr>
        <p:txBody>
          <a:bodyPr/>
          <a:lstStyle>
            <a:lvl1pPr marL="0" indent="0">
              <a:buFontTx/>
              <a:buNone/>
              <a:defRPr sz="1600" b="1" i="1" baseline="0">
                <a:solidFill>
                  <a:schemeClr val="bg2"/>
                </a:solidFill>
              </a:defRPr>
            </a:lvl1pPr>
          </a:lstStyle>
          <a:p>
            <a:pPr lvl="0"/>
            <a:r>
              <a:rPr lang="en-US" dirty="0"/>
              <a:t>Key Point—Arial Bold Italic, 16 point </a:t>
            </a:r>
          </a:p>
        </p:txBody>
      </p:sp>
    </p:spTree>
    <p:extLst>
      <p:ext uri="{BB962C8B-B14F-4D97-AF65-F5344CB8AC3E}">
        <p14:creationId xmlns:p14="http://schemas.microsoft.com/office/powerpoint/2010/main" val="230403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4.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32.xml"/><Relationship Id="rId7"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0" y="6550222"/>
            <a:ext cx="924983" cy="307777"/>
          </a:xfrm>
          <a:prstGeom prst="rect">
            <a:avLst/>
          </a:prstGeom>
          <a:noFill/>
        </p:spPr>
        <p:txBody>
          <a:bodyPr wrap="square" rtlCol="0">
            <a:spAutoFit/>
          </a:bodyPr>
          <a:lstStyle/>
          <a:p>
            <a:pPr algn="l"/>
            <a:fld id="{C14145BE-CC18-4145-962A-7F02CD48E99F}" type="slidenum">
              <a:rPr lang="en-US" sz="1400" smtClean="0"/>
              <a:pPr algn="l"/>
              <a:t>‹#›</a:t>
            </a:fld>
            <a:endParaRPr lang="en-US" sz="1400" dirty="0"/>
          </a:p>
        </p:txBody>
      </p:sp>
      <p:pic>
        <p:nvPicPr>
          <p:cNvPr id="2" name="Picture 1"/>
          <p:cNvPicPr>
            <a:picLocks noChangeAspect="1"/>
          </p:cNvPicPr>
          <p:nvPr/>
        </p:nvPicPr>
        <p:blipFill>
          <a:blip r:embed="rId17"/>
          <a:stretch>
            <a:fillRect/>
          </a:stretch>
        </p:blipFill>
        <p:spPr>
          <a:xfrm>
            <a:off x="0" y="1"/>
            <a:ext cx="12192000" cy="6857999"/>
          </a:xfrm>
          <a:prstGeom prst="rect">
            <a:avLst/>
          </a:prstGeom>
        </p:spPr>
      </p:pic>
    </p:spTree>
    <p:extLst>
      <p:ext uri="{BB962C8B-B14F-4D97-AF65-F5344CB8AC3E}">
        <p14:creationId xmlns:p14="http://schemas.microsoft.com/office/powerpoint/2010/main" val="2092561091"/>
      </p:ext>
    </p:extLst>
  </p:cSld>
  <p:clrMap bg1="lt1" tx1="dk1" bg2="lt2" tx2="dk2" accent1="accent1" accent2="accent2" accent3="accent3" accent4="accent4" accent5="accent5" accent6="accent6" hlink="hlink" folHlink="folHlink"/>
  <p:sldLayoutIdLst>
    <p:sldLayoutId id="2147483661" r:id="rId1"/>
    <p:sldLayoutId id="214748369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Lst>
  <p:txStyles>
    <p:titleStyle>
      <a:lvl1pPr algn="l" defTabSz="457200" rtl="0" eaLnBrk="1" latinLnBrk="0" hangingPunct="1">
        <a:spcBef>
          <a:spcPct val="0"/>
        </a:spcBef>
        <a:buNone/>
        <a:defRPr sz="26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i="1"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i="1"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273897" y="6642556"/>
            <a:ext cx="924983" cy="215444"/>
          </a:xfrm>
          <a:prstGeom prst="rect">
            <a:avLst/>
          </a:prstGeom>
          <a:noFill/>
        </p:spPr>
        <p:txBody>
          <a:bodyPr wrap="square" rtlCol="0">
            <a:spAutoFit/>
          </a:bodyPr>
          <a:lstStyle/>
          <a:p>
            <a:pPr algn="l"/>
            <a:fld id="{C14145BE-CC18-4145-962A-7F02CD48E99F}" type="slidenum">
              <a:rPr lang="en-US" sz="800" smtClean="0"/>
              <a:pPr algn="l"/>
              <a:t>‹#›</a:t>
            </a:fld>
            <a:endParaRPr lang="en-US" sz="800" dirty="0"/>
          </a:p>
        </p:txBody>
      </p:sp>
      <p:pic>
        <p:nvPicPr>
          <p:cNvPr id="2" name="Picture 1"/>
          <p:cNvPicPr>
            <a:picLocks noChangeAspect="1"/>
          </p:cNvPicPr>
          <p:nvPr/>
        </p:nvPicPr>
        <p:blipFill>
          <a:blip r:embed="rId13"/>
          <a:stretch>
            <a:fillRect/>
          </a:stretch>
        </p:blipFill>
        <p:spPr>
          <a:xfrm>
            <a:off x="0" y="1"/>
            <a:ext cx="12192000" cy="6857999"/>
          </a:xfrm>
          <a:prstGeom prst="rect">
            <a:avLst/>
          </a:prstGeom>
        </p:spPr>
      </p:pic>
      <p:sp>
        <p:nvSpPr>
          <p:cNvPr id="4" name="Text Placeholder 4"/>
          <p:cNvSpPr txBox="1">
            <a:spLocks/>
          </p:cNvSpPr>
          <p:nvPr/>
        </p:nvSpPr>
        <p:spPr>
          <a:xfrm>
            <a:off x="0" y="0"/>
            <a:ext cx="12192000" cy="233088"/>
          </a:xfrm>
          <a:prstGeom prst="rect">
            <a:avLst/>
          </a:prstGeom>
        </p:spPr>
        <p:txBody>
          <a:bodyPr/>
          <a:lstStyle>
            <a:lvl1pPr marL="0" indent="0" algn="ctr" defTabSz="457200" rtl="0" eaLnBrk="1" latinLnBrk="0" hangingPunct="1">
              <a:spcBef>
                <a:spcPct val="20000"/>
              </a:spcBef>
              <a:buFont typeface="Arial"/>
              <a:buNone/>
              <a:defRPr sz="11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i="1"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i="1"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b="0" dirty="0"/>
              <a:t>TYPE</a:t>
            </a:r>
            <a:r>
              <a:rPr lang="en-US" sz="1100" b="0" baseline="0" dirty="0"/>
              <a:t> SECURITY MARKING(S) IN SLIDE MASTER</a:t>
            </a:r>
            <a:br>
              <a:rPr lang="en-US" sz="1100" b="0" baseline="0" dirty="0"/>
            </a:br>
            <a:endParaRPr lang="en-US" sz="1100" b="0" dirty="0"/>
          </a:p>
        </p:txBody>
      </p:sp>
      <p:sp>
        <p:nvSpPr>
          <p:cNvPr id="5" name="Text Placeholder 4"/>
          <p:cNvSpPr txBox="1">
            <a:spLocks/>
          </p:cNvSpPr>
          <p:nvPr/>
        </p:nvSpPr>
        <p:spPr>
          <a:xfrm>
            <a:off x="0" y="6593176"/>
            <a:ext cx="12192000" cy="216062"/>
          </a:xfrm>
          <a:prstGeom prst="rect">
            <a:avLst/>
          </a:prstGeom>
        </p:spPr>
        <p:txBody>
          <a:bodyPr/>
          <a:lstStyle>
            <a:lvl1pPr marL="0" indent="0" algn="ctr" defTabSz="457200" rtl="0" eaLnBrk="1" latinLnBrk="0" hangingPunct="1">
              <a:spcBef>
                <a:spcPct val="20000"/>
              </a:spcBef>
              <a:buFont typeface="Arial"/>
              <a:buNone/>
              <a:defRPr sz="11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i="1"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i="1"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b="0" dirty="0"/>
              <a:t>TYPE</a:t>
            </a:r>
            <a:r>
              <a:rPr lang="en-US" sz="1100" b="0" baseline="0" dirty="0"/>
              <a:t> SECURITY MARKING(S) IN SLIDE MASTER</a:t>
            </a:r>
            <a:br>
              <a:rPr lang="en-US" sz="1100" b="0" baseline="0"/>
            </a:br>
            <a:endParaRPr lang="en-US" sz="1100" b="0" dirty="0"/>
          </a:p>
        </p:txBody>
      </p:sp>
    </p:spTree>
    <p:extLst>
      <p:ext uri="{BB962C8B-B14F-4D97-AF65-F5344CB8AC3E}">
        <p14:creationId xmlns:p14="http://schemas.microsoft.com/office/powerpoint/2010/main" val="142076313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eaLnBrk="1" latinLnBrk="0" hangingPunct="1">
        <a:spcBef>
          <a:spcPct val="0"/>
        </a:spcBef>
        <a:buNone/>
        <a:defRPr sz="26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i="1"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i="1"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Box 3"/>
          <p:cNvSpPr txBox="1"/>
          <p:nvPr/>
        </p:nvSpPr>
        <p:spPr>
          <a:xfrm>
            <a:off x="304800" y="6642556"/>
            <a:ext cx="1016000" cy="215444"/>
          </a:xfrm>
          <a:prstGeom prst="rect">
            <a:avLst/>
          </a:prstGeom>
          <a:noFill/>
        </p:spPr>
        <p:txBody>
          <a:bodyPr wrap="square" rtlCol="0">
            <a:spAutoFit/>
          </a:bodyPr>
          <a:lstStyle/>
          <a:p>
            <a:pPr algn="l"/>
            <a:fld id="{C14145BE-CC18-4145-962A-7F02CD48E99F}" type="slidenum">
              <a:rPr lang="en-US" sz="800" smtClean="0"/>
              <a:pPr algn="l"/>
              <a:t>‹#›</a:t>
            </a:fld>
            <a:endParaRPr lang="en-US" sz="800" dirty="0"/>
          </a:p>
        </p:txBody>
      </p:sp>
      <p:pic>
        <p:nvPicPr>
          <p:cNvPr id="5" name="Picture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681999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txStyles>
    <p:titleStyle>
      <a:lvl1pPr algn="l" defTabSz="457200" rtl="0" eaLnBrk="1" latinLnBrk="0" hangingPunct="1">
        <a:spcBef>
          <a:spcPct val="0"/>
        </a:spcBef>
        <a:buNone/>
        <a:defRPr sz="26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i="1"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i="1"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55687" y="1"/>
            <a:ext cx="11566244" cy="751217"/>
          </a:xfrm>
          <a:prstGeom prst="rect">
            <a:avLst/>
          </a:prstGeom>
        </p:spPr>
        <p:txBody>
          <a:bodyPr vert="horz" lIns="91440" tIns="45720" rIns="91440" bIns="45720" rtlCol="0" anchor="ctr">
            <a:noAutofit/>
          </a:bodyPr>
          <a:lstStyle/>
          <a:p>
            <a:r>
              <a:rPr lang="en-AU" noProof="0" dirty="0"/>
              <a:t>Click to edit Master title style</a:t>
            </a:r>
            <a:endParaRPr lang="fr-FR" dirty="0"/>
          </a:p>
        </p:txBody>
      </p:sp>
      <p:sp>
        <p:nvSpPr>
          <p:cNvPr id="11" name="Espace réservé du numéro de diapositive 5"/>
          <p:cNvSpPr txBox="1">
            <a:spLocks/>
          </p:cNvSpPr>
          <p:nvPr/>
        </p:nvSpPr>
        <p:spPr>
          <a:xfrm>
            <a:off x="177649" y="6403771"/>
            <a:ext cx="1048275" cy="365125"/>
          </a:xfrm>
          <a:prstGeom prst="rect">
            <a:avLst/>
          </a:prstGeom>
        </p:spPr>
        <p:txBody>
          <a:bodyPr vert="horz" lIns="121920" tIns="60960" rIns="121920" bIns="60960" rtlCol="0" anchor="ctr"/>
          <a:lstStyle>
            <a:defPPr>
              <a:defRPr lang="fr-FR"/>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44350D62-B6BB-E847-B7AB-6B0C5C66D2F8}" type="slidenum">
              <a:rPr lang="fr-FR" sz="1600" smtClean="0">
                <a:solidFill>
                  <a:srgbClr val="333366"/>
                </a:solidFill>
              </a:rPr>
              <a:pPr algn="l"/>
              <a:t>‹#›</a:t>
            </a:fld>
            <a:endParaRPr lang="fr-FR" sz="1600" dirty="0">
              <a:solidFill>
                <a:srgbClr val="333366"/>
              </a:solidFill>
            </a:endParaRPr>
          </a:p>
        </p:txBody>
      </p:sp>
      <p:cxnSp>
        <p:nvCxnSpPr>
          <p:cNvPr id="17" name="Straight Connector 3"/>
          <p:cNvCxnSpPr/>
          <p:nvPr/>
        </p:nvCxnSpPr>
        <p:spPr bwMode="auto">
          <a:xfrm>
            <a:off x="-5941" y="751217"/>
            <a:ext cx="12197941" cy="0"/>
          </a:xfrm>
          <a:prstGeom prst="line">
            <a:avLst/>
          </a:prstGeom>
          <a:noFill/>
          <a:ln w="9525" cap="flat" cmpd="sng" algn="ctr">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solidFill>
                  <a:srgbClr val="FF73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bwMode="auto">
          <a:xfrm>
            <a:off x="-3121" y="160674"/>
            <a:ext cx="240000" cy="410433"/>
          </a:xfrm>
          <a:prstGeom prst="rect">
            <a:avLst/>
          </a:prstGeom>
          <a:solidFill>
            <a:schemeClr val="bg2"/>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spAutoFit/>
          </a:bodyPr>
          <a:lstStyle/>
          <a:p>
            <a:pPr marL="0" marR="0" indent="0" algn="ctr" defTabSz="1219170" rtl="0" eaLnBrk="0" fontAlgn="base" latinLnBrk="0" hangingPunct="0">
              <a:lnSpc>
                <a:spcPct val="100000"/>
              </a:lnSpc>
              <a:spcBef>
                <a:spcPct val="0"/>
              </a:spcBef>
              <a:spcAft>
                <a:spcPct val="0"/>
              </a:spcAft>
              <a:buClrTx/>
              <a:buSzTx/>
              <a:buFontTx/>
              <a:buNone/>
              <a:tabLst/>
            </a:pPr>
            <a:endParaRPr kumimoji="0" lang="en-AU" sz="1867" b="0" i="0" u="none" strike="noStrike" cap="none" normalizeH="0" baseline="0">
              <a:ln>
                <a:noFill/>
              </a:ln>
              <a:solidFill>
                <a:srgbClr val="323265"/>
              </a:solidFill>
              <a:effectLst/>
              <a:latin typeface="Arial" charset="0"/>
              <a:cs typeface="Arial" charset="0"/>
            </a:endParaRPr>
          </a:p>
        </p:txBody>
      </p:sp>
      <p:sp>
        <p:nvSpPr>
          <p:cNvPr id="19" name="Freeform 22"/>
          <p:cNvSpPr>
            <a:spLocks/>
          </p:cNvSpPr>
          <p:nvPr/>
        </p:nvSpPr>
        <p:spPr bwMode="auto">
          <a:xfrm rot="10800000" flipH="1">
            <a:off x="212929" y="6456764"/>
            <a:ext cx="277824" cy="291115"/>
          </a:xfrm>
          <a:custGeom>
            <a:avLst/>
            <a:gdLst>
              <a:gd name="T0" fmla="*/ 39 w 412"/>
              <a:gd name="T1" fmla="*/ 411 h 411"/>
              <a:gd name="T2" fmla="*/ 0 w 412"/>
              <a:gd name="T3" fmla="*/ 411 h 411"/>
              <a:gd name="T4" fmla="*/ 0 w 412"/>
              <a:gd name="T5" fmla="*/ 0 h 411"/>
              <a:gd name="T6" fmla="*/ 412 w 412"/>
              <a:gd name="T7" fmla="*/ 0 h 411"/>
              <a:gd name="T8" fmla="*/ 412 w 412"/>
              <a:gd name="T9" fmla="*/ 39 h 411"/>
              <a:gd name="T10" fmla="*/ 39 w 412"/>
              <a:gd name="T11" fmla="*/ 39 h 411"/>
              <a:gd name="T12" fmla="*/ 39 w 412"/>
              <a:gd name="T13" fmla="*/ 411 h 411"/>
            </a:gdLst>
            <a:ahLst/>
            <a:cxnLst>
              <a:cxn ang="0">
                <a:pos x="T0" y="T1"/>
              </a:cxn>
              <a:cxn ang="0">
                <a:pos x="T2" y="T3"/>
              </a:cxn>
              <a:cxn ang="0">
                <a:pos x="T4" y="T5"/>
              </a:cxn>
              <a:cxn ang="0">
                <a:pos x="T6" y="T7"/>
              </a:cxn>
              <a:cxn ang="0">
                <a:pos x="T8" y="T9"/>
              </a:cxn>
              <a:cxn ang="0">
                <a:pos x="T10" y="T11"/>
              </a:cxn>
              <a:cxn ang="0">
                <a:pos x="T12" y="T13"/>
              </a:cxn>
            </a:cxnLst>
            <a:rect l="0" t="0" r="r" b="b"/>
            <a:pathLst>
              <a:path w="412" h="411">
                <a:moveTo>
                  <a:pt x="39" y="411"/>
                </a:moveTo>
                <a:lnTo>
                  <a:pt x="0" y="411"/>
                </a:lnTo>
                <a:lnTo>
                  <a:pt x="0" y="0"/>
                </a:lnTo>
                <a:lnTo>
                  <a:pt x="412" y="0"/>
                </a:lnTo>
                <a:lnTo>
                  <a:pt x="412" y="39"/>
                </a:lnTo>
                <a:lnTo>
                  <a:pt x="39" y="39"/>
                </a:lnTo>
                <a:lnTo>
                  <a:pt x="39" y="411"/>
                </a:ln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a:ln>
                <a:noFill/>
              </a:ln>
              <a:solidFill>
                <a:srgbClr val="000000">
                  <a:lumMod val="75000"/>
                  <a:lumOff val="25000"/>
                </a:srgbClr>
              </a:solidFill>
              <a:effectLst/>
              <a:uLnTx/>
              <a:uFillTx/>
            </a:endParaRPr>
          </a:p>
        </p:txBody>
      </p:sp>
      <p:sp>
        <p:nvSpPr>
          <p:cNvPr id="15" name="Espace réservé du texte 2"/>
          <p:cNvSpPr>
            <a:spLocks noGrp="1"/>
          </p:cNvSpPr>
          <p:nvPr>
            <p:ph type="body" idx="1"/>
          </p:nvPr>
        </p:nvSpPr>
        <p:spPr>
          <a:xfrm>
            <a:off x="239354" y="928723"/>
            <a:ext cx="11682577" cy="5245940"/>
          </a:xfrm>
          <a:prstGeom prst="rect">
            <a:avLst/>
          </a:prstGeom>
        </p:spPr>
        <p:txBody>
          <a:bodyPr vert="horz" lIns="91440" tIns="45720" rIns="91440" bIns="45720" rtlCol="0">
            <a:noAutofit/>
          </a:bodyPr>
          <a:lstStyle/>
          <a:p>
            <a:pPr lvl="0"/>
            <a:r>
              <a:rPr lang="en-AU" dirty="0"/>
              <a:t>Click </a:t>
            </a:r>
            <a:r>
              <a:rPr lang="en-AU" noProof="0" dirty="0"/>
              <a:t>to</a:t>
            </a:r>
            <a:r>
              <a:rPr lang="en-AU" dirty="0"/>
              <a:t> edit Master text styles</a:t>
            </a:r>
          </a:p>
          <a:p>
            <a:pPr lvl="1"/>
            <a:r>
              <a:rPr lang="en-AU" noProof="0" dirty="0"/>
              <a:t>Second level	</a:t>
            </a:r>
          </a:p>
          <a:p>
            <a:pPr lvl="2"/>
            <a:r>
              <a:rPr lang="en-AU" noProof="0" dirty="0"/>
              <a:t>Third level</a:t>
            </a:r>
          </a:p>
          <a:p>
            <a:pPr lvl="3"/>
            <a:r>
              <a:rPr lang="en-AU" noProof="0" dirty="0"/>
              <a:t>Fourth level</a:t>
            </a:r>
          </a:p>
          <a:p>
            <a:pPr lvl="4"/>
            <a:r>
              <a:rPr lang="en-AU" noProof="0" dirty="0"/>
              <a:t>Level</a:t>
            </a:r>
          </a:p>
          <a:p>
            <a:pPr lvl="5"/>
            <a:r>
              <a:rPr lang="en-AU" noProof="0" dirty="0"/>
              <a:t>Level</a:t>
            </a:r>
          </a:p>
        </p:txBody>
      </p:sp>
      <p:sp>
        <p:nvSpPr>
          <p:cNvPr id="20" name="Rectangle 36"/>
          <p:cNvSpPr>
            <a:spLocks noChangeArrowheads="1"/>
          </p:cNvSpPr>
          <p:nvPr/>
        </p:nvSpPr>
        <p:spPr bwMode="auto">
          <a:xfrm rot="16200000">
            <a:off x="-2520007" y="3503268"/>
            <a:ext cx="5395315"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0" marR="0" indent="0" algn="l" defTabSz="1219170" rtl="0" eaLnBrk="0" fontAlgn="base" latinLnBrk="0" hangingPunct="0">
              <a:lnSpc>
                <a:spcPct val="100000"/>
              </a:lnSpc>
              <a:spcBef>
                <a:spcPct val="20000"/>
              </a:spcBef>
              <a:spcAft>
                <a:spcPct val="0"/>
              </a:spcAft>
              <a:buClrTx/>
              <a:buSzTx/>
              <a:buFontTx/>
              <a:buNone/>
              <a:tabLst/>
              <a:defRPr/>
            </a:pPr>
            <a:r>
              <a:rPr lang="en-AU" sz="800" kern="1200" noProof="0" dirty="0">
                <a:solidFill>
                  <a:srgbClr val="969696"/>
                </a:solidFill>
                <a:latin typeface="+mn-lt"/>
                <a:ea typeface="+mn-ea"/>
                <a:cs typeface="+mn-cs"/>
              </a:rPr>
              <a:t>This document may not be reproduced, modified, adapted, published, translated, in any way, in whole or in part or disclosed to a third party</a:t>
            </a:r>
            <a:r>
              <a:rPr lang="en-AU" sz="800" kern="1200" baseline="0" noProof="0" dirty="0">
                <a:solidFill>
                  <a:srgbClr val="969696"/>
                </a:solidFill>
                <a:latin typeface="+mn-lt"/>
                <a:ea typeface="+mn-ea"/>
                <a:cs typeface="+mn-cs"/>
              </a:rPr>
              <a:t> </a:t>
            </a:r>
            <a:r>
              <a:rPr lang="en-AU" sz="800" kern="1200" noProof="0" dirty="0">
                <a:solidFill>
                  <a:srgbClr val="969696"/>
                </a:solidFill>
                <a:latin typeface="+mn-lt"/>
                <a:ea typeface="+mn-ea"/>
                <a:cs typeface="+mn-cs"/>
              </a:rPr>
              <a:t>without the prior written consent of Thales  -  © Thales. All rights reserved</a:t>
            </a:r>
            <a:r>
              <a:rPr lang="en-AU" sz="800" noProof="0" dirty="0">
                <a:solidFill>
                  <a:srgbClr val="969696"/>
                </a:solidFill>
              </a:rPr>
              <a:t>.</a:t>
            </a:r>
            <a:endParaRPr lang="en-AU" sz="933" noProof="0" dirty="0">
              <a:solidFill>
                <a:srgbClr val="606060"/>
              </a:solidFill>
            </a:endParaRPr>
          </a:p>
        </p:txBody>
      </p:sp>
      <p:sp>
        <p:nvSpPr>
          <p:cNvPr id="18" name="Espace réservé de la date 3"/>
          <p:cNvSpPr>
            <a:spLocks noGrp="1"/>
          </p:cNvSpPr>
          <p:nvPr>
            <p:ph type="dt" sz="half" idx="2"/>
          </p:nvPr>
        </p:nvSpPr>
        <p:spPr>
          <a:xfrm>
            <a:off x="730760" y="6282517"/>
            <a:ext cx="4115561" cy="288032"/>
          </a:xfrm>
          <a:prstGeom prst="rect">
            <a:avLst/>
          </a:prstGeom>
        </p:spPr>
        <p:txBody>
          <a:bodyPr/>
          <a:lstStyle>
            <a:lvl1pPr algn="l">
              <a:defRPr sz="1200"/>
            </a:lvl1pPr>
          </a:lstStyle>
          <a:p>
            <a:r>
              <a:rPr lang="fr-FR"/>
              <a:t>UAF-NAFv4, nodes &amp; needlines /02/2022</a:t>
            </a:r>
            <a:endParaRPr lang="fr-BE" dirty="0"/>
          </a:p>
        </p:txBody>
      </p:sp>
      <p:sp>
        <p:nvSpPr>
          <p:cNvPr id="22" name="Espace réservé du pied de page 4"/>
          <p:cNvSpPr>
            <a:spLocks noGrp="1"/>
          </p:cNvSpPr>
          <p:nvPr>
            <p:ph type="ftr" sz="quarter" idx="3"/>
          </p:nvPr>
        </p:nvSpPr>
        <p:spPr>
          <a:xfrm>
            <a:off x="730760" y="6504462"/>
            <a:ext cx="4115561" cy="486833"/>
          </a:xfrm>
          <a:prstGeom prst="rect">
            <a:avLst/>
          </a:prstGeom>
        </p:spPr>
        <p:txBody>
          <a:bodyPr/>
          <a:lstStyle>
            <a:lvl1pPr algn="l" rtl="0" eaLnBrk="0" fontAlgn="base" hangingPunct="0">
              <a:spcBef>
                <a:spcPct val="20000"/>
              </a:spcBef>
              <a:spcAft>
                <a:spcPct val="0"/>
              </a:spcAft>
              <a:defRPr lang="fr-BE" sz="1467" kern="1200" smtClean="0">
                <a:solidFill>
                  <a:srgbClr val="003366"/>
                </a:solidFill>
                <a:latin typeface="Arial" charset="0"/>
                <a:ea typeface="+mn-ea"/>
                <a:cs typeface="+mn-cs"/>
              </a:defRPr>
            </a:lvl1pPr>
          </a:lstStyle>
          <a:p>
            <a:pPr>
              <a:defRPr/>
            </a:pPr>
            <a:r>
              <a:rPr lang="fr-FR"/>
              <a:t>Technical Directorate, Systems Domain</a:t>
            </a:r>
            <a:endParaRPr lang="fr-FR" dirty="0"/>
          </a:p>
        </p:txBody>
      </p:sp>
      <p:sp>
        <p:nvSpPr>
          <p:cNvPr id="16" name="ZoneTexte 15"/>
          <p:cNvSpPr txBox="1"/>
          <p:nvPr userDrawn="1"/>
        </p:nvSpPr>
        <p:spPr>
          <a:xfrm>
            <a:off x="6185656" y="6606811"/>
            <a:ext cx="184730" cy="235898"/>
          </a:xfrm>
          <a:prstGeom prst="rect">
            <a:avLst/>
          </a:prstGeom>
          <a:solidFill>
            <a:schemeClr val="bg1"/>
          </a:solidFill>
        </p:spPr>
        <p:txBody>
          <a:bodyPr wrap="none" rtlCol="0">
            <a:spAutoFit/>
          </a:bodyPr>
          <a:lstStyle/>
          <a:p>
            <a:pPr algn="ctr">
              <a:defRPr/>
            </a:pPr>
            <a:endParaRPr lang="en-GB" sz="933" dirty="0"/>
          </a:p>
        </p:txBody>
      </p:sp>
      <p:sp>
        <p:nvSpPr>
          <p:cNvPr id="23" name="ZoneTexte 11"/>
          <p:cNvSpPr txBox="1">
            <a:spLocks noChangeArrowheads="1"/>
          </p:cNvSpPr>
          <p:nvPr userDrawn="1"/>
        </p:nvSpPr>
        <p:spPr bwMode="auto">
          <a:xfrm>
            <a:off x="4943871" y="6298554"/>
            <a:ext cx="2686228" cy="232286"/>
          </a:xfrm>
          <a:prstGeom prst="rect">
            <a:avLst/>
          </a:prstGeom>
          <a:solidFill>
            <a:schemeClr val="bg1">
              <a:alpha val="50000"/>
            </a:schemeClr>
          </a:solidFill>
          <a:ln w="6350">
            <a:solidFill>
              <a:schemeClr val="bg2"/>
            </a:solidFill>
            <a:miter lim="800000"/>
            <a:headEnd/>
            <a:tailEnd/>
          </a:ln>
        </p:spPr>
        <p:txBody>
          <a:bodyPr wrap="square" tIns="62400" anchor="ctr" anchorCtr="0">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fontAlgn="auto" hangingPunct="1">
              <a:spcBef>
                <a:spcPts val="0"/>
              </a:spcBef>
              <a:spcAft>
                <a:spcPts val="0"/>
              </a:spcAft>
              <a:defRPr/>
            </a:pPr>
            <a:r>
              <a:rPr lang="en-US" sz="800" b="1" dirty="0">
                <a:solidFill>
                  <a:schemeClr val="tx1"/>
                </a:solidFill>
                <a:latin typeface="Arial" charset="0"/>
              </a:rPr>
              <a:t>OPEN</a:t>
            </a:r>
            <a:endParaRPr lang="en-US" sz="800" b="1" baseline="0" dirty="0">
              <a:solidFill>
                <a:schemeClr val="tx1"/>
              </a:solidFill>
              <a:latin typeface="Arial" charset="0"/>
            </a:endParaRPr>
          </a:p>
        </p:txBody>
      </p:sp>
      <p:pic>
        <p:nvPicPr>
          <p:cNvPr id="24" name="Imag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495593" y="5999176"/>
            <a:ext cx="2548676" cy="957877"/>
          </a:xfrm>
          <a:prstGeom prst="rect">
            <a:avLst/>
          </a:prstGeom>
        </p:spPr>
      </p:pic>
    </p:spTree>
    <p:extLst>
      <p:ext uri="{BB962C8B-B14F-4D97-AF65-F5344CB8AC3E}">
        <p14:creationId xmlns:p14="http://schemas.microsoft.com/office/powerpoint/2010/main" val="390395967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Lst>
  <p:hf hdr="0"/>
  <p:txStyles>
    <p:titleStyle>
      <a:lvl1pPr algn="l" defTabSz="609585" rtl="0" eaLnBrk="1" latinLnBrk="0" hangingPunct="1">
        <a:lnSpc>
          <a:spcPct val="90000"/>
        </a:lnSpc>
        <a:spcBef>
          <a:spcPct val="0"/>
        </a:spcBef>
        <a:buNone/>
        <a:defRPr sz="2667" b="1" kern="1200">
          <a:solidFill>
            <a:schemeClr val="tx1"/>
          </a:solidFill>
          <a:latin typeface="+mj-lt"/>
          <a:ea typeface="+mj-ea"/>
          <a:cs typeface="+mj-cs"/>
        </a:defRPr>
      </a:lvl1pPr>
    </p:titleStyle>
    <p:bodyStyle>
      <a:lvl1pPr marL="479988" indent="-241294" algn="l" defTabSz="609585" rtl="0" eaLnBrk="1" latinLnBrk="0" hangingPunct="1">
        <a:lnSpc>
          <a:spcPct val="100000"/>
        </a:lnSpc>
        <a:spcBef>
          <a:spcPts val="800"/>
        </a:spcBef>
        <a:spcAft>
          <a:spcPts val="1600"/>
        </a:spcAft>
        <a:buClr>
          <a:schemeClr val="bg2"/>
        </a:buClr>
        <a:buSzPct val="90000"/>
        <a:buFont typeface="Century Gothic" panose="020B0502020202020204" pitchFamily="34" charset="0"/>
        <a:buChar char="▌"/>
        <a:tabLst>
          <a:tab pos="1314418" algn="l"/>
        </a:tabLst>
        <a:defRPr lang="fr-FR" sz="2400" b="1" kern="1200" dirty="0" smtClean="0">
          <a:solidFill>
            <a:schemeClr val="bg2"/>
          </a:solidFill>
          <a:latin typeface="+mn-lt"/>
          <a:ea typeface="+mn-ea"/>
          <a:cs typeface="+mn-cs"/>
        </a:defRPr>
      </a:lvl1pPr>
      <a:lvl2pPr marL="719649" indent="-243411" algn="l" defTabSz="609585" rtl="0" eaLnBrk="1" latinLnBrk="0" hangingPunct="1">
        <a:spcBef>
          <a:spcPts val="0"/>
        </a:spcBef>
        <a:spcAft>
          <a:spcPts val="800"/>
        </a:spcAft>
        <a:buSzPct val="100000"/>
        <a:buFontTx/>
        <a:buBlip>
          <a:blip r:embed="rId9"/>
        </a:buBlip>
        <a:defRPr sz="2133" kern="1200">
          <a:solidFill>
            <a:schemeClr val="tx1"/>
          </a:solidFill>
          <a:latin typeface="+mn-lt"/>
          <a:ea typeface="+mn-ea"/>
          <a:cs typeface="+mn-cs"/>
        </a:defRPr>
      </a:lvl2pPr>
      <a:lvl3pPr marL="1079473" indent="-355591" algn="l" defTabSz="609585" rtl="0" eaLnBrk="1" latinLnBrk="0" hangingPunct="1">
        <a:spcBef>
          <a:spcPts val="480"/>
        </a:spcBef>
        <a:buSzPct val="100000"/>
        <a:buFont typeface="Wingdings" panose="05000000000000000000" pitchFamily="2" charset="2"/>
        <a:buChar char="q"/>
        <a:defRPr sz="2000" kern="1200">
          <a:solidFill>
            <a:schemeClr val="accent4"/>
          </a:solidFill>
          <a:latin typeface="+mn-lt"/>
          <a:ea typeface="+mn-ea"/>
          <a:cs typeface="+mn-cs"/>
        </a:defRPr>
      </a:lvl3pPr>
      <a:lvl4pPr marL="1435064" indent="-355591" algn="l" defTabSz="609585" rtl="0" eaLnBrk="1" latinLnBrk="0" hangingPunct="1">
        <a:spcBef>
          <a:spcPct val="20000"/>
        </a:spcBef>
        <a:buFont typeface="Wingdings" panose="05000000000000000000" pitchFamily="2" charset="2"/>
        <a:buChar char="v"/>
        <a:defRPr sz="1600" kern="1200">
          <a:solidFill>
            <a:schemeClr val="tx1"/>
          </a:solidFill>
          <a:latin typeface="+mn-lt"/>
          <a:ea typeface="+mn-ea"/>
          <a:cs typeface="+mn-cs"/>
        </a:defRPr>
      </a:lvl4pPr>
      <a:lvl5pPr marL="1676358" indent="-241294" algn="l" defTabSz="609585" rtl="0" eaLnBrk="1" latinLnBrk="0" hangingPunct="1">
        <a:spcBef>
          <a:spcPct val="20000"/>
        </a:spcBef>
        <a:buFont typeface="Arial"/>
        <a:buChar char="»"/>
        <a:defRPr sz="1600" kern="1200">
          <a:solidFill>
            <a:schemeClr val="tx1"/>
          </a:solidFill>
          <a:latin typeface="+mn-lt"/>
          <a:ea typeface="+mn-ea"/>
          <a:cs typeface="+mn-cs"/>
        </a:defRPr>
      </a:lvl5pPr>
      <a:lvl6pPr marL="1917652" indent="-241294" algn="l" defTabSz="609585" rtl="0" eaLnBrk="1" latinLnBrk="0" hangingPunct="1">
        <a:spcBef>
          <a:spcPct val="20000"/>
        </a:spcBef>
        <a:buFont typeface="Arial"/>
        <a:buChar char="•"/>
        <a:defRPr sz="14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differencebetween.net/language/words-language/difference-between-location-and-plac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0B19F16-5729-452C-99D3-D0CF3F8B0188}"/>
              </a:ext>
            </a:extLst>
          </p:cNvPr>
          <p:cNvSpPr/>
          <p:nvPr/>
        </p:nvSpPr>
        <p:spPr>
          <a:xfrm>
            <a:off x="228600" y="3733800"/>
            <a:ext cx="5562600" cy="1447800"/>
          </a:xfrm>
          <a:prstGeom prst="rect">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sp>
        <p:nvSpPr>
          <p:cNvPr id="12" name="Title 11">
            <a:extLst>
              <a:ext uri="{FF2B5EF4-FFF2-40B4-BE49-F238E27FC236}">
                <a16:creationId xmlns:a16="http://schemas.microsoft.com/office/drawing/2014/main" id="{28E5E788-2521-48BE-BFA6-831F36F38FBC}"/>
              </a:ext>
            </a:extLst>
          </p:cNvPr>
          <p:cNvSpPr>
            <a:spLocks noGrp="1"/>
          </p:cNvSpPr>
          <p:nvPr>
            <p:ph type="title"/>
          </p:nvPr>
        </p:nvSpPr>
        <p:spPr>
          <a:xfrm>
            <a:off x="228600" y="180403"/>
            <a:ext cx="10546081" cy="581597"/>
          </a:xfrm>
        </p:spPr>
        <p:txBody>
          <a:bodyPr/>
          <a:lstStyle/>
          <a:p>
            <a:r>
              <a:rPr lang="en-US" sz="3200" dirty="0"/>
              <a:t>Proposed Changes for UAF v1.3</a:t>
            </a:r>
          </a:p>
        </p:txBody>
      </p:sp>
      <p:sp>
        <p:nvSpPr>
          <p:cNvPr id="13" name="Content Placeholder 12">
            <a:extLst>
              <a:ext uri="{FF2B5EF4-FFF2-40B4-BE49-F238E27FC236}">
                <a16:creationId xmlns:a16="http://schemas.microsoft.com/office/drawing/2014/main" id="{56A1DD40-CD82-4895-8341-DEC167B897EA}"/>
              </a:ext>
            </a:extLst>
          </p:cNvPr>
          <p:cNvSpPr>
            <a:spLocks noGrp="1"/>
          </p:cNvSpPr>
          <p:nvPr>
            <p:ph sz="quarter" idx="15"/>
          </p:nvPr>
        </p:nvSpPr>
        <p:spPr>
          <a:xfrm>
            <a:off x="533400" y="1066799"/>
            <a:ext cx="10820400" cy="5486401"/>
          </a:xfrm>
        </p:spPr>
        <p:txBody>
          <a:bodyPr numCol="2" spcCol="457200">
            <a:normAutofit lnSpcReduction="10000"/>
          </a:bodyPr>
          <a:lstStyle/>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Services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Services Domain</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Service Mitigation</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Services as Agents</a:t>
            </a:r>
          </a:p>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Performers and Agents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Capabilities and Effects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Architecture is Not an Agent/Performer</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Operational Scenarios as Agents</a:t>
            </a:r>
          </a:p>
          <a:p>
            <a:pPr marL="925513" lvl="1" indent="-585788">
              <a:spcBef>
                <a:spcPts val="0"/>
              </a:spcBef>
              <a:buFont typeface="+mj-lt"/>
              <a:buAutoNum type="alphaLcParenR"/>
            </a:pPr>
            <a:r>
              <a:rPr lang="en-US" sz="1800" dirty="0" err="1">
                <a:solidFill>
                  <a:schemeClr val="accent1"/>
                </a:solidFill>
                <a:latin typeface="Calibri" panose="020F0502020204030204" pitchFamily="34" charset="0"/>
                <a:cs typeface="Calibri" panose="020F0502020204030204" pitchFamily="34" charset="0"/>
              </a:rPr>
              <a:t>Trustlines</a:t>
            </a:r>
            <a:r>
              <a:rPr lang="en-US" sz="1800" dirty="0">
                <a:solidFill>
                  <a:schemeClr val="accent1"/>
                </a:solidFill>
                <a:latin typeface="Calibri" panose="020F0502020204030204" pitchFamily="34" charset="0"/>
                <a:cs typeface="Calibri" panose="020F0502020204030204" pitchFamily="34" charset="0"/>
              </a:rPr>
              <a:t> Between Operational Performers</a:t>
            </a:r>
          </a:p>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NATO Architecture Framework</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NATO Information Element Mapping</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Operational Nodes &amp; </a:t>
            </a:r>
            <a:r>
              <a:rPr lang="en-US" sz="1800" dirty="0" err="1">
                <a:solidFill>
                  <a:schemeClr val="accent1"/>
                </a:solidFill>
                <a:latin typeface="Calibri" panose="020F0502020204030204" pitchFamily="34" charset="0"/>
                <a:cs typeface="Calibri" panose="020F0502020204030204" pitchFamily="34" charset="0"/>
              </a:rPr>
              <a:t>Needlines</a:t>
            </a:r>
            <a:endParaRPr lang="en-US" sz="1800" dirty="0">
              <a:solidFill>
                <a:schemeClr val="accent1"/>
              </a:solidFill>
              <a:latin typeface="Calibri" panose="020F0502020204030204" pitchFamily="34" charset="0"/>
              <a:cs typeface="Calibri" panose="020F0502020204030204" pitchFamily="34" charset="0"/>
            </a:endParaRP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Mission and Mission Threads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Location Types (</a:t>
            </a:r>
            <a:r>
              <a:rPr lang="en-US" sz="1800" dirty="0" err="1">
                <a:solidFill>
                  <a:schemeClr val="accent1"/>
                </a:solidFill>
                <a:latin typeface="Calibri" panose="020F0502020204030204" pitchFamily="34" charset="0"/>
                <a:cs typeface="Calibri" panose="020F0502020204030204" pitchFamily="34" charset="0"/>
              </a:rPr>
              <a:t>eg</a:t>
            </a:r>
            <a:r>
              <a:rPr lang="en-US" sz="1800" dirty="0">
                <a:solidFill>
                  <a:schemeClr val="accent1"/>
                </a:solidFill>
                <a:latin typeface="Calibri" panose="020F0502020204030204" pitchFamily="34" charset="0"/>
                <a:cs typeface="Calibri" panose="020F0502020204030204" pitchFamily="34" charset="0"/>
              </a:rPr>
              <a:t>, Platform)</a:t>
            </a:r>
          </a:p>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Informative Components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NATO Framework Guide for UAF</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Sample Model Updates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EA Guide Updates</a:t>
            </a:r>
          </a:p>
          <a:p>
            <a:pPr marL="579438" indent="-585788">
              <a:lnSpc>
                <a:spcPct val="110000"/>
              </a:lnSpc>
              <a:spcBef>
                <a:spcPts val="1200"/>
              </a:spcBef>
              <a:buFont typeface="+mj-lt"/>
              <a:buAutoNum type="arabicParenR"/>
            </a:pPr>
            <a:r>
              <a:rPr lang="en-US" sz="2400" b="1" dirty="0">
                <a:latin typeface="Calibri" panose="020F0502020204030204" pitchFamily="34" charset="0"/>
                <a:cs typeface="Calibri" panose="020F0502020204030204" pitchFamily="34" charset="0"/>
              </a:rPr>
              <a:t>Metamodel and Modeling</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Add Use Cases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Measurements (Typical &amp; Actual)</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Architectural Description &amp; Referencing</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Portfolio as Enduring Object</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Upper Ontology (IDEAS vs BFO vs TBD)</a:t>
            </a:r>
          </a:p>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Views &amp; Grid</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Architecture Management Views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Actualization Viewpoint &amp; Views</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Structural &amp; Behavioral Column </a:t>
            </a:r>
            <a:br>
              <a:rPr lang="en-US" sz="1800" dirty="0">
                <a:solidFill>
                  <a:schemeClr val="accent1"/>
                </a:solidFill>
                <a:latin typeface="Calibri" panose="020F0502020204030204" pitchFamily="34" charset="0"/>
                <a:cs typeface="Calibri" panose="020F0502020204030204" pitchFamily="34" charset="0"/>
              </a:rPr>
            </a:br>
            <a:r>
              <a:rPr lang="en-US" sz="1800" dirty="0">
                <a:solidFill>
                  <a:schemeClr val="accent1"/>
                </a:solidFill>
                <a:latin typeface="Calibri" panose="020F0502020204030204" pitchFamily="34" charset="0"/>
                <a:cs typeface="Calibri" panose="020F0502020204030204" pitchFamily="34" charset="0"/>
              </a:rPr>
              <a:t>Grouping in the Grid</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Strategic Viewpoint Designator (</a:t>
            </a:r>
            <a:r>
              <a:rPr lang="en-US" sz="1800" dirty="0" err="1">
                <a:solidFill>
                  <a:schemeClr val="accent1"/>
                </a:solidFill>
                <a:latin typeface="Calibri" panose="020F0502020204030204" pitchFamily="34" charset="0"/>
                <a:cs typeface="Calibri" panose="020F0502020204030204" pitchFamily="34" charset="0"/>
              </a:rPr>
              <a:t>St</a:t>
            </a:r>
            <a:r>
              <a:rPr lang="en-US" sz="1800" dirty="0" err="1">
                <a:solidFill>
                  <a:schemeClr val="accent1"/>
                </a:solidFill>
                <a:latin typeface="Calibri" panose="020F0502020204030204" pitchFamily="34" charset="0"/>
                <a:cs typeface="Calibri" panose="020F0502020204030204" pitchFamily="34" charset="0"/>
                <a:sym typeface="Wingdings" panose="05000000000000000000" pitchFamily="2" charset="2"/>
              </a:rPr>
              <a:t>Sg</a:t>
            </a:r>
            <a:r>
              <a:rPr lang="en-US" sz="1800" dirty="0">
                <a:solidFill>
                  <a:schemeClr val="accent1"/>
                </a:solidFill>
                <a:latin typeface="Calibri" panose="020F0502020204030204" pitchFamily="34" charset="0"/>
                <a:cs typeface="Calibri" panose="020F0502020204030204" pitchFamily="34" charset="0"/>
                <a:sym typeface="Wingdings" panose="05000000000000000000" pitchFamily="2" charset="2"/>
              </a:rPr>
              <a:t>)</a:t>
            </a:r>
            <a:endParaRPr lang="en-US" sz="1800" dirty="0">
              <a:solidFill>
                <a:schemeClr val="accent1"/>
              </a:solidFill>
              <a:latin typeface="Calibri" panose="020F0502020204030204" pitchFamily="34" charset="0"/>
              <a:cs typeface="Calibri" panose="020F0502020204030204" pitchFamily="34" charset="0"/>
            </a:endParaRPr>
          </a:p>
          <a:p>
            <a:pPr marL="579438" indent="-585788">
              <a:spcBef>
                <a:spcPts val="1200"/>
              </a:spcBef>
              <a:buFont typeface="+mj-lt"/>
              <a:buAutoNum type="arabicParenR"/>
            </a:pPr>
            <a:r>
              <a:rPr lang="en-US" sz="2400" b="1" dirty="0">
                <a:latin typeface="Calibri" panose="020F0502020204030204" pitchFamily="34" charset="0"/>
                <a:cs typeface="Calibri" panose="020F0502020204030204" pitchFamily="34" charset="0"/>
              </a:rPr>
              <a:t>Editorial &amp; Other</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ISO Document Structure, Formatting &amp; Style</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Alignment with ISO 42010-2022</a:t>
            </a:r>
          </a:p>
          <a:p>
            <a:pPr marL="925513" lvl="1" indent="-585788">
              <a:spcBef>
                <a:spcPts val="0"/>
              </a:spcBef>
              <a:buFont typeface="+mj-lt"/>
              <a:buAutoNum type="alphaLcParenR"/>
            </a:pPr>
            <a:r>
              <a:rPr lang="en-US" sz="1800" dirty="0">
                <a:solidFill>
                  <a:schemeClr val="accent1"/>
                </a:solidFill>
                <a:latin typeface="Calibri" panose="020F0502020204030204" pitchFamily="34" charset="0"/>
                <a:cs typeface="Calibri" panose="020F0502020204030204" pitchFamily="34" charset="0"/>
              </a:rPr>
              <a:t>BAH Issues (see separate file)</a:t>
            </a:r>
          </a:p>
          <a:p>
            <a:pPr marL="579438" indent="-585788">
              <a:spcBef>
                <a:spcPts val="0"/>
              </a:spcBef>
              <a:buFont typeface="+mj-lt"/>
              <a:buAutoNum type="arabicParenR"/>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77984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D249A-3E1A-4166-96A5-52462BBFE13E}"/>
              </a:ext>
            </a:extLst>
          </p:cNvPr>
          <p:cNvSpPr>
            <a:spLocks noGrp="1"/>
          </p:cNvSpPr>
          <p:nvPr>
            <p:ph type="title"/>
          </p:nvPr>
        </p:nvSpPr>
        <p:spPr>
          <a:xfrm>
            <a:off x="304801" y="233088"/>
            <a:ext cx="2209800" cy="581597"/>
          </a:xfrm>
        </p:spPr>
        <p:txBody>
          <a:bodyPr/>
          <a:lstStyle/>
          <a:p>
            <a:r>
              <a:rPr lang="en-US" dirty="0"/>
              <a:t>Strategic Processes (</a:t>
            </a:r>
            <a:r>
              <a:rPr lang="en-US" dirty="0" err="1"/>
              <a:t>wrt</a:t>
            </a:r>
            <a:r>
              <a:rPr lang="en-US" dirty="0"/>
              <a:t> Mission)</a:t>
            </a:r>
          </a:p>
        </p:txBody>
      </p:sp>
      <p:pic>
        <p:nvPicPr>
          <p:cNvPr id="4" name="Picture 3">
            <a:extLst>
              <a:ext uri="{FF2B5EF4-FFF2-40B4-BE49-F238E27FC236}">
                <a16:creationId xmlns:a16="http://schemas.microsoft.com/office/drawing/2014/main" id="{743D59A8-A358-4B94-B630-BC8952B97BF1}"/>
              </a:ext>
            </a:extLst>
          </p:cNvPr>
          <p:cNvPicPr/>
          <p:nvPr/>
        </p:nvPicPr>
        <p:blipFill>
          <a:blip r:embed="rId2" cstate="print"/>
          <a:stretch>
            <a:fillRect/>
          </a:stretch>
        </p:blipFill>
        <p:spPr>
          <a:xfrm>
            <a:off x="2514601" y="263568"/>
            <a:ext cx="9601200" cy="6455168"/>
          </a:xfrm>
          <a:prstGeom prst="rect">
            <a:avLst/>
          </a:prstGeom>
        </p:spPr>
      </p:pic>
      <p:sp>
        <p:nvSpPr>
          <p:cNvPr id="5" name="Oval 4">
            <a:extLst>
              <a:ext uri="{FF2B5EF4-FFF2-40B4-BE49-F238E27FC236}">
                <a16:creationId xmlns:a16="http://schemas.microsoft.com/office/drawing/2014/main" id="{D7F6B892-64CD-4EA3-AC77-002BE12C27B6}"/>
              </a:ext>
            </a:extLst>
          </p:cNvPr>
          <p:cNvSpPr/>
          <p:nvPr/>
        </p:nvSpPr>
        <p:spPr>
          <a:xfrm>
            <a:off x="8839200" y="5756232"/>
            <a:ext cx="1447800" cy="838200"/>
          </a:xfrm>
          <a:prstGeom prst="ellipse">
            <a:avLst/>
          </a:prstGeom>
          <a:noFill/>
          <a:ln w="28575">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4056828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5B118E-C6E1-45F7-A725-A82082F1DDCD}"/>
              </a:ext>
            </a:extLst>
          </p:cNvPr>
          <p:cNvPicPr>
            <a:picLocks noChangeAspect="1"/>
          </p:cNvPicPr>
          <p:nvPr/>
        </p:nvPicPr>
        <p:blipFill>
          <a:blip r:embed="rId2"/>
          <a:stretch>
            <a:fillRect/>
          </a:stretch>
        </p:blipFill>
        <p:spPr>
          <a:xfrm>
            <a:off x="76200" y="276225"/>
            <a:ext cx="7058025" cy="3352800"/>
          </a:xfrm>
          <a:prstGeom prst="rect">
            <a:avLst/>
          </a:prstGeom>
        </p:spPr>
      </p:pic>
      <p:pic>
        <p:nvPicPr>
          <p:cNvPr id="7" name="Picture 6">
            <a:extLst>
              <a:ext uri="{FF2B5EF4-FFF2-40B4-BE49-F238E27FC236}">
                <a16:creationId xmlns:a16="http://schemas.microsoft.com/office/drawing/2014/main" id="{59D5AFE5-5408-49FD-8C06-5AD502E069F6}"/>
              </a:ext>
            </a:extLst>
          </p:cNvPr>
          <p:cNvPicPr>
            <a:picLocks noChangeAspect="1"/>
          </p:cNvPicPr>
          <p:nvPr/>
        </p:nvPicPr>
        <p:blipFill>
          <a:blip r:embed="rId3"/>
          <a:stretch>
            <a:fillRect/>
          </a:stretch>
        </p:blipFill>
        <p:spPr>
          <a:xfrm>
            <a:off x="4741427" y="3429001"/>
            <a:ext cx="7545823" cy="3429000"/>
          </a:xfrm>
          <a:prstGeom prst="rect">
            <a:avLst/>
          </a:prstGeom>
        </p:spPr>
      </p:pic>
    </p:spTree>
    <p:extLst>
      <p:ext uri="{BB962C8B-B14F-4D97-AF65-F5344CB8AC3E}">
        <p14:creationId xmlns:p14="http://schemas.microsoft.com/office/powerpoint/2010/main" val="3931607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B9C95-908B-45EA-8353-0F5AE6F2D3B6}"/>
              </a:ext>
            </a:extLst>
          </p:cNvPr>
          <p:cNvSpPr>
            <a:spLocks noGrp="1"/>
          </p:cNvSpPr>
          <p:nvPr>
            <p:ph type="title"/>
          </p:nvPr>
        </p:nvSpPr>
        <p:spPr/>
        <p:txBody>
          <a:bodyPr/>
          <a:lstStyle/>
          <a:p>
            <a:r>
              <a:rPr lang="en-US" dirty="0"/>
              <a:t>Mission Threads</a:t>
            </a:r>
          </a:p>
        </p:txBody>
      </p:sp>
      <p:sp>
        <p:nvSpPr>
          <p:cNvPr id="3" name="Content Placeholder 2">
            <a:extLst>
              <a:ext uri="{FF2B5EF4-FFF2-40B4-BE49-F238E27FC236}">
                <a16:creationId xmlns:a16="http://schemas.microsoft.com/office/drawing/2014/main" id="{4F984033-70AF-48F2-ADF6-7FFBA583F5F3}"/>
              </a:ext>
            </a:extLst>
          </p:cNvPr>
          <p:cNvSpPr>
            <a:spLocks noGrp="1"/>
          </p:cNvSpPr>
          <p:nvPr>
            <p:ph sz="quarter" idx="15"/>
          </p:nvPr>
        </p:nvSpPr>
        <p:spPr/>
        <p:txBody>
          <a:bodyPr/>
          <a:lstStyle/>
          <a:p>
            <a:r>
              <a:rPr lang="en-US" dirty="0"/>
              <a:t>There is no Operational Roadmap view</a:t>
            </a:r>
          </a:p>
          <a:p>
            <a:pPr lvl="1"/>
            <a:r>
              <a:rPr lang="en-US" dirty="0"/>
              <a:t>This is where an Operational Phase could appear</a:t>
            </a:r>
          </a:p>
          <a:p>
            <a:pPr lvl="1"/>
            <a:r>
              <a:rPr lang="en-US" dirty="0"/>
              <a:t>Also, would need Operational Phase structure?</a:t>
            </a:r>
          </a:p>
          <a:p>
            <a:pPr lvl="1"/>
            <a:endParaRPr lang="en-US" dirty="0"/>
          </a:p>
          <a:p>
            <a:r>
              <a:rPr lang="en-US" dirty="0"/>
              <a:t>Could be related to mission threads in </a:t>
            </a:r>
            <a:r>
              <a:rPr lang="en-US" b="1" dirty="0">
                <a:solidFill>
                  <a:srgbClr val="00B0F0"/>
                </a:solidFill>
              </a:rPr>
              <a:t>NATO Mission Thread Guide</a:t>
            </a:r>
          </a:p>
          <a:p>
            <a:pPr lvl="1"/>
            <a:r>
              <a:rPr lang="en-US" dirty="0"/>
              <a:t>Need more information from JL Garnier on this</a:t>
            </a:r>
          </a:p>
        </p:txBody>
      </p:sp>
    </p:spTree>
    <p:extLst>
      <p:ext uri="{BB962C8B-B14F-4D97-AF65-F5344CB8AC3E}">
        <p14:creationId xmlns:p14="http://schemas.microsoft.com/office/powerpoint/2010/main" val="4234619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0EA46-C8A2-45DD-9049-B71A591E8B24}"/>
              </a:ext>
            </a:extLst>
          </p:cNvPr>
          <p:cNvSpPr>
            <a:spLocks noGrp="1"/>
          </p:cNvSpPr>
          <p:nvPr>
            <p:ph type="title"/>
          </p:nvPr>
        </p:nvSpPr>
        <p:spPr/>
        <p:txBody>
          <a:bodyPr/>
          <a:lstStyle/>
          <a:p>
            <a:r>
              <a:rPr lang="en-US" dirty="0"/>
              <a:t>Location Types (</a:t>
            </a:r>
            <a:r>
              <a:rPr lang="en-US" dirty="0" err="1"/>
              <a:t>eg</a:t>
            </a:r>
            <a:r>
              <a:rPr lang="en-US" dirty="0"/>
              <a:t>, Platform)</a:t>
            </a:r>
          </a:p>
        </p:txBody>
      </p:sp>
      <p:sp>
        <p:nvSpPr>
          <p:cNvPr id="3" name="Content Placeholder 2">
            <a:extLst>
              <a:ext uri="{FF2B5EF4-FFF2-40B4-BE49-F238E27FC236}">
                <a16:creationId xmlns:a16="http://schemas.microsoft.com/office/drawing/2014/main" id="{34F58736-9A03-4ADE-ABA4-110A73132E7E}"/>
              </a:ext>
            </a:extLst>
          </p:cNvPr>
          <p:cNvSpPr>
            <a:spLocks noGrp="1"/>
          </p:cNvSpPr>
          <p:nvPr>
            <p:ph sz="quarter" idx="15"/>
          </p:nvPr>
        </p:nvSpPr>
        <p:spPr>
          <a:xfrm>
            <a:off x="334534" y="893380"/>
            <a:ext cx="4694666" cy="5731532"/>
          </a:xfrm>
        </p:spPr>
        <p:txBody>
          <a:bodyPr/>
          <a:lstStyle/>
          <a:p>
            <a:r>
              <a:rPr lang="en-US" b="1" dirty="0">
                <a:solidFill>
                  <a:srgbClr val="00B0F0"/>
                </a:solidFill>
              </a:rPr>
              <a:t>Location</a:t>
            </a:r>
            <a:r>
              <a:rPr lang="en-US" sz="1400" b="1" dirty="0"/>
              <a:t> </a:t>
            </a:r>
            <a:endParaRPr lang="en-US" sz="1400" dirty="0"/>
          </a:p>
          <a:p>
            <a:pPr lvl="1"/>
            <a:r>
              <a:rPr lang="en-US" sz="1400" b="1" dirty="0"/>
              <a:t>Package: </a:t>
            </a:r>
            <a:r>
              <a:rPr lang="en-US" sz="1400" dirty="0"/>
              <a:t>Parameters </a:t>
            </a:r>
          </a:p>
          <a:p>
            <a:pPr lvl="1"/>
            <a:r>
              <a:rPr lang="en-US" sz="1400" b="1" dirty="0" err="1"/>
              <a:t>isAbstract</a:t>
            </a:r>
            <a:r>
              <a:rPr lang="en-US" sz="1400" b="1" dirty="0"/>
              <a:t>: No </a:t>
            </a:r>
            <a:endParaRPr lang="en-US" sz="1400" dirty="0"/>
          </a:p>
          <a:p>
            <a:pPr lvl="1"/>
            <a:r>
              <a:rPr lang="en-US" sz="1400" b="1" dirty="0"/>
              <a:t>Generalization: </a:t>
            </a:r>
            <a:r>
              <a:rPr lang="en-US" sz="1400" dirty="0" err="1"/>
              <a:t>ConceptItem</a:t>
            </a:r>
            <a:r>
              <a:rPr lang="en-US" sz="1400" dirty="0"/>
              <a:t>, Condition </a:t>
            </a:r>
          </a:p>
          <a:p>
            <a:pPr lvl="1"/>
            <a:r>
              <a:rPr lang="en-US" sz="1400" dirty="0"/>
              <a:t>Description </a:t>
            </a:r>
          </a:p>
          <a:p>
            <a:pPr lvl="1"/>
            <a:r>
              <a:rPr lang="en-US" sz="1400" dirty="0"/>
              <a:t>A specification of the generic area in which a </a:t>
            </a:r>
            <a:r>
              <a:rPr lang="en-US" sz="1400" dirty="0" err="1"/>
              <a:t>LocationHolder</a:t>
            </a:r>
            <a:r>
              <a:rPr lang="en-US" sz="1400" dirty="0"/>
              <a:t> is required to be located. </a:t>
            </a:r>
          </a:p>
          <a:p>
            <a:endParaRPr lang="en-US" sz="1600" dirty="0"/>
          </a:p>
          <a:p>
            <a:r>
              <a:rPr lang="en-US" b="1" dirty="0" err="1">
                <a:solidFill>
                  <a:srgbClr val="00B0F0"/>
                </a:solidFill>
              </a:rPr>
              <a:t>LocationHolder</a:t>
            </a:r>
            <a:r>
              <a:rPr lang="en-US" sz="1600" b="1" dirty="0"/>
              <a:t> </a:t>
            </a:r>
            <a:endParaRPr lang="en-US" sz="1600" dirty="0"/>
          </a:p>
          <a:p>
            <a:pPr lvl="1"/>
            <a:r>
              <a:rPr lang="en-US" sz="1400" b="1" dirty="0"/>
              <a:t>Package: </a:t>
            </a:r>
            <a:r>
              <a:rPr lang="en-US" sz="1400" dirty="0"/>
              <a:t>Parameters </a:t>
            </a:r>
          </a:p>
          <a:p>
            <a:pPr lvl="1"/>
            <a:r>
              <a:rPr lang="en-US" sz="1400" b="1" dirty="0" err="1"/>
              <a:t>isAbstract</a:t>
            </a:r>
            <a:r>
              <a:rPr lang="en-US" sz="1400" b="1" dirty="0"/>
              <a:t>: Yes </a:t>
            </a:r>
            <a:endParaRPr lang="en-US" sz="1400" dirty="0"/>
          </a:p>
          <a:p>
            <a:pPr lvl="1"/>
            <a:r>
              <a:rPr lang="en-US" sz="1400" b="1" dirty="0"/>
              <a:t>Generalization: </a:t>
            </a:r>
            <a:r>
              <a:rPr lang="en-US" sz="1400" dirty="0" err="1"/>
              <a:t>UAFElement</a:t>
            </a:r>
            <a:r>
              <a:rPr lang="en-US" sz="1400" dirty="0"/>
              <a:t> </a:t>
            </a:r>
          </a:p>
          <a:p>
            <a:pPr lvl="1"/>
            <a:r>
              <a:rPr lang="en-US" sz="1400" dirty="0"/>
              <a:t>Description </a:t>
            </a:r>
          </a:p>
          <a:p>
            <a:pPr lvl="1"/>
            <a:r>
              <a:rPr lang="en-US" sz="1400" dirty="0"/>
              <a:t>Abstract type, used to group elements that are allowed to be associated with a Location. </a:t>
            </a:r>
          </a:p>
        </p:txBody>
      </p:sp>
      <p:pic>
        <p:nvPicPr>
          <p:cNvPr id="4" name="Picture 3">
            <a:extLst>
              <a:ext uri="{FF2B5EF4-FFF2-40B4-BE49-F238E27FC236}">
                <a16:creationId xmlns:a16="http://schemas.microsoft.com/office/drawing/2014/main" id="{EF55268D-D489-4AFA-A73A-97517D335813}"/>
              </a:ext>
            </a:extLst>
          </p:cNvPr>
          <p:cNvPicPr>
            <a:picLocks noChangeAspect="1"/>
          </p:cNvPicPr>
          <p:nvPr/>
        </p:nvPicPr>
        <p:blipFill>
          <a:blip r:embed="rId2"/>
          <a:stretch>
            <a:fillRect/>
          </a:stretch>
        </p:blipFill>
        <p:spPr>
          <a:xfrm>
            <a:off x="6575213" y="932169"/>
            <a:ext cx="4542266" cy="5506426"/>
          </a:xfrm>
          <a:prstGeom prst="rect">
            <a:avLst/>
          </a:prstGeom>
        </p:spPr>
      </p:pic>
      <p:sp>
        <p:nvSpPr>
          <p:cNvPr id="5" name="Speech Bubble: Rectangle with Corners Rounded 4">
            <a:extLst>
              <a:ext uri="{FF2B5EF4-FFF2-40B4-BE49-F238E27FC236}">
                <a16:creationId xmlns:a16="http://schemas.microsoft.com/office/drawing/2014/main" id="{460DAB94-D621-47EB-966D-5232DAC11F51}"/>
              </a:ext>
            </a:extLst>
          </p:cNvPr>
          <p:cNvSpPr/>
          <p:nvPr/>
        </p:nvSpPr>
        <p:spPr>
          <a:xfrm>
            <a:off x="1851518" y="5150236"/>
            <a:ext cx="4200939" cy="1270216"/>
          </a:xfrm>
          <a:prstGeom prst="wedgeRoundRectCallout">
            <a:avLst>
              <a:gd name="adj1" fmla="val 66838"/>
              <a:gd name="adj2" fmla="val -156178"/>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Notice that location is “determination” of the “</a:t>
            </a:r>
            <a:r>
              <a:rPr lang="en-US" u="sng" dirty="0">
                <a:solidFill>
                  <a:schemeClr val="tx1"/>
                </a:solidFill>
              </a:rPr>
              <a:t>place</a:t>
            </a:r>
            <a:r>
              <a:rPr lang="en-US" dirty="0">
                <a:solidFill>
                  <a:schemeClr val="tx1"/>
                </a:solidFill>
              </a:rPr>
              <a:t> where something is”. Would Place be more accurate term for Location Holder concept?</a:t>
            </a:r>
          </a:p>
        </p:txBody>
      </p:sp>
    </p:spTree>
    <p:extLst>
      <p:ext uri="{BB962C8B-B14F-4D97-AF65-F5344CB8AC3E}">
        <p14:creationId xmlns:p14="http://schemas.microsoft.com/office/powerpoint/2010/main" val="416127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44762E-0233-459C-B3FE-5C3EDD2F7111}"/>
              </a:ext>
            </a:extLst>
          </p:cNvPr>
          <p:cNvPicPr>
            <a:picLocks noChangeAspect="1"/>
          </p:cNvPicPr>
          <p:nvPr/>
        </p:nvPicPr>
        <p:blipFill>
          <a:blip r:embed="rId2"/>
          <a:stretch>
            <a:fillRect/>
          </a:stretch>
        </p:blipFill>
        <p:spPr>
          <a:xfrm>
            <a:off x="3214433" y="0"/>
            <a:ext cx="8977568" cy="5334000"/>
          </a:xfrm>
          <a:prstGeom prst="rect">
            <a:avLst/>
          </a:prstGeom>
        </p:spPr>
      </p:pic>
      <p:pic>
        <p:nvPicPr>
          <p:cNvPr id="7" name="Picture 6">
            <a:extLst>
              <a:ext uri="{FF2B5EF4-FFF2-40B4-BE49-F238E27FC236}">
                <a16:creationId xmlns:a16="http://schemas.microsoft.com/office/drawing/2014/main" id="{0D3DCB08-4A32-4AD3-A3D0-568242265651}"/>
              </a:ext>
            </a:extLst>
          </p:cNvPr>
          <p:cNvPicPr>
            <a:picLocks noChangeAspect="1"/>
          </p:cNvPicPr>
          <p:nvPr/>
        </p:nvPicPr>
        <p:blipFill>
          <a:blip r:embed="rId3"/>
          <a:stretch>
            <a:fillRect/>
          </a:stretch>
        </p:blipFill>
        <p:spPr>
          <a:xfrm>
            <a:off x="0" y="2831590"/>
            <a:ext cx="9829800" cy="3707048"/>
          </a:xfrm>
          <a:prstGeom prst="rect">
            <a:avLst/>
          </a:prstGeom>
        </p:spPr>
      </p:pic>
      <p:sp>
        <p:nvSpPr>
          <p:cNvPr id="2" name="Title 1">
            <a:extLst>
              <a:ext uri="{FF2B5EF4-FFF2-40B4-BE49-F238E27FC236}">
                <a16:creationId xmlns:a16="http://schemas.microsoft.com/office/drawing/2014/main" id="{2E42B5DF-D21F-4004-B19A-6F8A6B08FA40}"/>
              </a:ext>
            </a:extLst>
          </p:cNvPr>
          <p:cNvSpPr>
            <a:spLocks noGrp="1"/>
          </p:cNvSpPr>
          <p:nvPr>
            <p:ph type="title"/>
          </p:nvPr>
        </p:nvSpPr>
        <p:spPr>
          <a:xfrm>
            <a:off x="304801" y="233088"/>
            <a:ext cx="4572000" cy="581597"/>
          </a:xfrm>
        </p:spPr>
        <p:txBody>
          <a:bodyPr/>
          <a:lstStyle/>
          <a:p>
            <a:r>
              <a:rPr lang="en-US" dirty="0"/>
              <a:t>Location Types (</a:t>
            </a:r>
            <a:r>
              <a:rPr lang="en-US" dirty="0" err="1"/>
              <a:t>eg</a:t>
            </a:r>
            <a:r>
              <a:rPr lang="en-US" dirty="0"/>
              <a:t>, Platform)</a:t>
            </a:r>
          </a:p>
        </p:txBody>
      </p:sp>
      <p:sp>
        <p:nvSpPr>
          <p:cNvPr id="17" name="Rectangle 16">
            <a:extLst>
              <a:ext uri="{FF2B5EF4-FFF2-40B4-BE49-F238E27FC236}">
                <a16:creationId xmlns:a16="http://schemas.microsoft.com/office/drawing/2014/main" id="{DA6EC01F-1885-45DC-825A-6428C8233335}"/>
              </a:ext>
            </a:extLst>
          </p:cNvPr>
          <p:cNvSpPr/>
          <p:nvPr/>
        </p:nvSpPr>
        <p:spPr>
          <a:xfrm>
            <a:off x="852232" y="2248102"/>
            <a:ext cx="2805368" cy="837795"/>
          </a:xfrm>
          <a:prstGeom prst="rect">
            <a:avLst/>
          </a:prstGeom>
          <a:solidFill>
            <a:schemeClr val="bg2">
              <a:lumMod val="20000"/>
              <a:lumOff val="80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Need a concept for a</a:t>
            </a:r>
            <a:br>
              <a:rPr lang="en-US" sz="2000" dirty="0">
                <a:solidFill>
                  <a:schemeClr val="tx1"/>
                </a:solidFill>
              </a:rPr>
            </a:br>
            <a:r>
              <a:rPr lang="en-US" sz="2000" i="1" dirty="0">
                <a:solidFill>
                  <a:schemeClr val="tx1"/>
                </a:solidFill>
              </a:rPr>
              <a:t>Place Object?</a:t>
            </a:r>
          </a:p>
        </p:txBody>
      </p:sp>
    </p:spTree>
    <p:extLst>
      <p:ext uri="{BB962C8B-B14F-4D97-AF65-F5344CB8AC3E}">
        <p14:creationId xmlns:p14="http://schemas.microsoft.com/office/powerpoint/2010/main" val="4185573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A9F30-3B01-4C56-9518-0D52C74B0884}"/>
              </a:ext>
            </a:extLst>
          </p:cNvPr>
          <p:cNvSpPr>
            <a:spLocks noGrp="1"/>
          </p:cNvSpPr>
          <p:nvPr>
            <p:ph type="title"/>
          </p:nvPr>
        </p:nvSpPr>
        <p:spPr/>
        <p:txBody>
          <a:bodyPr/>
          <a:lstStyle/>
          <a:p>
            <a:r>
              <a:rPr lang="en-US" dirty="0"/>
              <a:t>Difference Between Location and Place</a:t>
            </a:r>
          </a:p>
        </p:txBody>
      </p:sp>
      <p:sp>
        <p:nvSpPr>
          <p:cNvPr id="3" name="Content Placeholder 2">
            <a:extLst>
              <a:ext uri="{FF2B5EF4-FFF2-40B4-BE49-F238E27FC236}">
                <a16:creationId xmlns:a16="http://schemas.microsoft.com/office/drawing/2014/main" id="{6D33B406-74DC-4C91-B655-DC9B21432AF2}"/>
              </a:ext>
            </a:extLst>
          </p:cNvPr>
          <p:cNvSpPr>
            <a:spLocks noGrp="1"/>
          </p:cNvSpPr>
          <p:nvPr>
            <p:ph sz="quarter" idx="15"/>
          </p:nvPr>
        </p:nvSpPr>
        <p:spPr/>
        <p:txBody>
          <a:bodyPr/>
          <a:lstStyle/>
          <a:p>
            <a:pPr>
              <a:spcBef>
                <a:spcPts val="1200"/>
              </a:spcBef>
            </a:pPr>
            <a:r>
              <a:rPr lang="en-US" sz="1400" dirty="0"/>
              <a:t>Differentiating the terms “</a:t>
            </a:r>
            <a:r>
              <a:rPr lang="en-US" sz="1400" dirty="0">
                <a:solidFill>
                  <a:srgbClr val="00B050"/>
                </a:solidFill>
              </a:rPr>
              <a:t>location</a:t>
            </a:r>
            <a:r>
              <a:rPr lang="en-US" sz="1400" dirty="0"/>
              <a:t>” and “</a:t>
            </a:r>
            <a:r>
              <a:rPr lang="en-US" sz="1400" dirty="0">
                <a:solidFill>
                  <a:srgbClr val="00B0F0"/>
                </a:solidFill>
              </a:rPr>
              <a:t>place</a:t>
            </a:r>
            <a:r>
              <a:rPr lang="en-US" sz="1400" dirty="0"/>
              <a:t>” is a bit difficult to state in words, most especially that the two have been used interchangeably by many. This comes as no surprise since most resources define “</a:t>
            </a:r>
            <a:r>
              <a:rPr lang="en-US" sz="1400" dirty="0">
                <a:solidFill>
                  <a:srgbClr val="00B050"/>
                </a:solidFill>
              </a:rPr>
              <a:t>location</a:t>
            </a:r>
            <a:r>
              <a:rPr lang="en-US" sz="1400" dirty="0"/>
              <a:t>” as “</a:t>
            </a:r>
            <a:r>
              <a:rPr lang="en-US" sz="1400" dirty="0">
                <a:solidFill>
                  <a:srgbClr val="00B050"/>
                </a:solidFill>
              </a:rPr>
              <a:t>a type of place</a:t>
            </a:r>
            <a:r>
              <a:rPr lang="en-US" sz="1400" dirty="0"/>
              <a:t>” while some definitions of “</a:t>
            </a:r>
            <a:r>
              <a:rPr lang="en-US" sz="1400" dirty="0">
                <a:solidFill>
                  <a:srgbClr val="00B0F0"/>
                </a:solidFill>
              </a:rPr>
              <a:t>place</a:t>
            </a:r>
            <a:r>
              <a:rPr lang="en-US" sz="1400" dirty="0"/>
              <a:t>” appear to be a </a:t>
            </a:r>
            <a:r>
              <a:rPr lang="en-US" sz="1400" dirty="0">
                <a:solidFill>
                  <a:srgbClr val="00B0F0"/>
                </a:solidFill>
              </a:rPr>
              <a:t>type of locality</a:t>
            </a:r>
            <a:r>
              <a:rPr lang="en-US" sz="1400" dirty="0"/>
              <a:t>, which is still very related to the term “</a:t>
            </a:r>
            <a:r>
              <a:rPr lang="en-US" sz="1400" dirty="0">
                <a:solidFill>
                  <a:srgbClr val="00B050"/>
                </a:solidFill>
              </a:rPr>
              <a:t>location</a:t>
            </a:r>
            <a:r>
              <a:rPr lang="en-US" sz="1400" dirty="0"/>
              <a:t>.” Nevertheless, the two </a:t>
            </a:r>
            <a:r>
              <a:rPr lang="en-US" sz="1400" u="sng" dirty="0"/>
              <a:t>must be understood as two different concepts</a:t>
            </a:r>
            <a:r>
              <a:rPr lang="en-US" sz="1400" dirty="0"/>
              <a:t>.</a:t>
            </a:r>
          </a:p>
          <a:p>
            <a:pPr>
              <a:spcBef>
                <a:spcPts val="1200"/>
              </a:spcBef>
            </a:pPr>
            <a:r>
              <a:rPr lang="en-US" sz="1400" dirty="0"/>
              <a:t>Foremost, “</a:t>
            </a:r>
            <a:r>
              <a:rPr lang="en-US" sz="1400" dirty="0">
                <a:solidFill>
                  <a:srgbClr val="00B0F0"/>
                </a:solidFill>
              </a:rPr>
              <a:t>place</a:t>
            </a:r>
            <a:r>
              <a:rPr lang="en-US" sz="1400" dirty="0"/>
              <a:t>” is described as “</a:t>
            </a:r>
            <a:r>
              <a:rPr lang="en-US" sz="1400" dirty="0">
                <a:solidFill>
                  <a:srgbClr val="00B0F0"/>
                </a:solidFill>
              </a:rPr>
              <a:t>an area that usually has </a:t>
            </a:r>
            <a:r>
              <a:rPr lang="en-US" sz="1400" u="sng" dirty="0">
                <a:solidFill>
                  <a:srgbClr val="00B0F0"/>
                </a:solidFill>
              </a:rPr>
              <a:t>indefinable</a:t>
            </a:r>
            <a:r>
              <a:rPr lang="en-US" sz="1400" dirty="0">
                <a:solidFill>
                  <a:srgbClr val="00B0F0"/>
                </a:solidFill>
              </a:rPr>
              <a:t> margins or borders</a:t>
            </a:r>
            <a:r>
              <a:rPr lang="en-US" sz="1400" dirty="0"/>
              <a:t>.” In its most generic description, a place is </a:t>
            </a:r>
            <a:r>
              <a:rPr lang="en-US" sz="1400" dirty="0">
                <a:solidFill>
                  <a:srgbClr val="00B0F0"/>
                </a:solidFill>
              </a:rPr>
              <a:t>like a segment of space</a:t>
            </a:r>
            <a:r>
              <a:rPr lang="en-US" sz="1400" dirty="0"/>
              <a:t>. In another sense, a place can be any building that </a:t>
            </a:r>
            <a:r>
              <a:rPr lang="en-US" sz="1400" dirty="0">
                <a:solidFill>
                  <a:srgbClr val="00B0F0"/>
                </a:solidFill>
              </a:rPr>
              <a:t>has definite purpose </a:t>
            </a:r>
            <a:r>
              <a:rPr lang="en-US" sz="1400" dirty="0"/>
              <a:t>like how the church is being described as a place of worship. A place can also be </a:t>
            </a:r>
            <a:r>
              <a:rPr lang="en-US" sz="1400" dirty="0">
                <a:solidFill>
                  <a:srgbClr val="00B0F0"/>
                </a:solidFill>
              </a:rPr>
              <a:t>any spot or area where a person or persons live</a:t>
            </a:r>
            <a:r>
              <a:rPr lang="en-US" sz="1400" dirty="0"/>
              <a:t>. So, when one says to you “Let’s go to my house” he is referring to his house as the place where both of you should go.</a:t>
            </a:r>
          </a:p>
          <a:p>
            <a:pPr>
              <a:spcBef>
                <a:spcPts val="1200"/>
              </a:spcBef>
            </a:pPr>
            <a:r>
              <a:rPr lang="en-US" sz="1400" dirty="0"/>
              <a:t>Moreover, a place can also be used more figuratively rather than literal as in the sentence, “Put yourself in his place and I’m sure you’ll understand!” In this connection, the term “place” is used to refer, not to a particular area in space, but to </a:t>
            </a:r>
            <a:r>
              <a:rPr lang="en-US" sz="1400" dirty="0">
                <a:solidFill>
                  <a:srgbClr val="00B0F0"/>
                </a:solidFill>
              </a:rPr>
              <a:t>the situation where the other person is in</a:t>
            </a:r>
            <a:r>
              <a:rPr lang="en-US" sz="1400" dirty="0"/>
              <a:t>. “Place” can also be used to describe </a:t>
            </a:r>
            <a:r>
              <a:rPr lang="en-US" sz="1400" dirty="0">
                <a:solidFill>
                  <a:srgbClr val="00B0F0"/>
                </a:solidFill>
              </a:rPr>
              <a:t>a certain point system that bears several stages </a:t>
            </a:r>
            <a:r>
              <a:rPr lang="en-US" sz="1400" dirty="0"/>
              <a:t>like the one having the most points being in the first place, followed by the second place, and so on and so forth. In mathematics, “place” can also refer to a certain position in a series. So, in the series “1, 3, 5, 7…” number 3 is in second place.</a:t>
            </a:r>
          </a:p>
          <a:p>
            <a:pPr>
              <a:spcBef>
                <a:spcPts val="1200"/>
              </a:spcBef>
            </a:pPr>
            <a:r>
              <a:rPr lang="en-US" sz="1400" dirty="0"/>
              <a:t>By contrast, “</a:t>
            </a:r>
            <a:r>
              <a:rPr lang="en-US" sz="1400" dirty="0">
                <a:solidFill>
                  <a:srgbClr val="00B050"/>
                </a:solidFill>
              </a:rPr>
              <a:t>location</a:t>
            </a:r>
            <a:r>
              <a:rPr lang="en-US" sz="1400" dirty="0"/>
              <a:t>” is different from “place” because you </a:t>
            </a:r>
            <a:r>
              <a:rPr lang="en-US" sz="1400" dirty="0">
                <a:solidFill>
                  <a:srgbClr val="00B050"/>
                </a:solidFill>
              </a:rPr>
              <a:t>tend to be more specific with the area where a certain spot is situated</a:t>
            </a:r>
            <a:r>
              <a:rPr lang="en-US" sz="1400" dirty="0"/>
              <a:t>. Thus, when you’re told about a location, it often comes with an implied idea that you should </a:t>
            </a:r>
            <a:r>
              <a:rPr lang="en-US" sz="1400" dirty="0">
                <a:solidFill>
                  <a:srgbClr val="00B050"/>
                </a:solidFill>
              </a:rPr>
              <a:t>know where or how to locate that spot</a:t>
            </a:r>
            <a:r>
              <a:rPr lang="en-US" sz="1400" dirty="0"/>
              <a:t>. Using one of the examples above, when one says to you “Let’s go to my house,” you can ask for the location of his place by asking him where exactly that house is situated. When he answers, “My house is at 289 Red Street…” then he is already telling you of its exact location. Thus, </a:t>
            </a:r>
            <a:r>
              <a:rPr lang="en-US" sz="1400" dirty="0">
                <a:solidFill>
                  <a:srgbClr val="00B050"/>
                </a:solidFill>
              </a:rPr>
              <a:t>location</a:t>
            </a:r>
            <a:r>
              <a:rPr lang="en-US" sz="1400" dirty="0"/>
              <a:t> is something that is </a:t>
            </a:r>
            <a:r>
              <a:rPr lang="en-US" sz="1400" dirty="0">
                <a:solidFill>
                  <a:srgbClr val="00B050"/>
                </a:solidFill>
              </a:rPr>
              <a:t>described with absolute coordinates </a:t>
            </a:r>
            <a:r>
              <a:rPr lang="en-US" sz="1400" dirty="0"/>
              <a:t>(latitudes, longitudes, street numbers, etc.) </a:t>
            </a:r>
            <a:r>
              <a:rPr lang="en-US" sz="1400" dirty="0">
                <a:solidFill>
                  <a:srgbClr val="00B050"/>
                </a:solidFill>
              </a:rPr>
              <a:t>or with reference to something like [next to or close to something else]</a:t>
            </a:r>
            <a:r>
              <a:rPr lang="en-US" sz="1400" dirty="0"/>
              <a:t> “My house is to the right of the bookstore.”</a:t>
            </a:r>
          </a:p>
          <a:p>
            <a:pPr>
              <a:spcBef>
                <a:spcPts val="1200"/>
              </a:spcBef>
            </a:pPr>
            <a:r>
              <a:rPr lang="en-US" sz="1600" dirty="0">
                <a:hlinkClick r:id="rId2"/>
              </a:rPr>
              <a:t>http://www.differencebetween.net/language/words-language/difference-between-location-and-place</a:t>
            </a:r>
            <a:r>
              <a:rPr lang="en-US" sz="1600" dirty="0"/>
              <a:t>  </a:t>
            </a:r>
          </a:p>
        </p:txBody>
      </p:sp>
    </p:spTree>
    <p:extLst>
      <p:ext uri="{BB962C8B-B14F-4D97-AF65-F5344CB8AC3E}">
        <p14:creationId xmlns:p14="http://schemas.microsoft.com/office/powerpoint/2010/main" val="3417140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44989-485E-4CFC-AC11-40AFF28E821E}"/>
              </a:ext>
            </a:extLst>
          </p:cNvPr>
          <p:cNvSpPr>
            <a:spLocks noGrp="1"/>
          </p:cNvSpPr>
          <p:nvPr>
            <p:ph type="title"/>
          </p:nvPr>
        </p:nvSpPr>
        <p:spPr/>
        <p:txBody>
          <a:bodyPr/>
          <a:lstStyle/>
          <a:p>
            <a:r>
              <a:rPr lang="en-US" dirty="0"/>
              <a:t>Location Types (</a:t>
            </a:r>
            <a:r>
              <a:rPr lang="en-US" dirty="0" err="1"/>
              <a:t>eg</a:t>
            </a:r>
            <a:r>
              <a:rPr lang="en-US" dirty="0"/>
              <a:t>, Platform)</a:t>
            </a:r>
          </a:p>
        </p:txBody>
      </p:sp>
      <p:sp>
        <p:nvSpPr>
          <p:cNvPr id="3" name="Content Placeholder 2">
            <a:extLst>
              <a:ext uri="{FF2B5EF4-FFF2-40B4-BE49-F238E27FC236}">
                <a16:creationId xmlns:a16="http://schemas.microsoft.com/office/drawing/2014/main" id="{E1DD76AE-7649-4620-9B0C-BC73737B518B}"/>
              </a:ext>
            </a:extLst>
          </p:cNvPr>
          <p:cNvSpPr>
            <a:spLocks noGrp="1"/>
          </p:cNvSpPr>
          <p:nvPr>
            <p:ph sz="quarter" idx="15"/>
          </p:nvPr>
        </p:nvSpPr>
        <p:spPr>
          <a:xfrm>
            <a:off x="228600" y="893380"/>
            <a:ext cx="4085067" cy="5731532"/>
          </a:xfrm>
        </p:spPr>
        <p:txBody>
          <a:bodyPr/>
          <a:lstStyle/>
          <a:p>
            <a:r>
              <a:rPr lang="en-US" dirty="0"/>
              <a:t>What is operational significance of these Operational Nodes?</a:t>
            </a:r>
          </a:p>
          <a:p>
            <a:pPr lvl="1"/>
            <a:r>
              <a:rPr lang="en-US" dirty="0"/>
              <a:t>Is a Ship an Operational Performer? </a:t>
            </a:r>
          </a:p>
          <a:p>
            <a:pPr lvl="1"/>
            <a:r>
              <a:rPr lang="en-US" dirty="0"/>
              <a:t>Can a Ship perform Operational Activities? </a:t>
            </a:r>
          </a:p>
          <a:p>
            <a:pPr lvl="1"/>
            <a:r>
              <a:rPr lang="en-US" dirty="0"/>
              <a:t>A ship is more often thought of as a Platform which carries something (</a:t>
            </a:r>
            <a:r>
              <a:rPr lang="en-US" dirty="0" err="1"/>
              <a:t>eg</a:t>
            </a:r>
            <a:r>
              <a:rPr lang="en-US" dirty="0"/>
              <a:t>, sensor, ops center, weapon)</a:t>
            </a:r>
          </a:p>
          <a:p>
            <a:pPr lvl="1"/>
            <a:endParaRPr lang="en-US" dirty="0"/>
          </a:p>
          <a:p>
            <a:r>
              <a:rPr lang="en-US" dirty="0"/>
              <a:t>A Platform could be thought of as a special case of a “Location”</a:t>
            </a:r>
          </a:p>
          <a:p>
            <a:pPr lvl="1"/>
            <a:r>
              <a:rPr lang="en-US" dirty="0"/>
              <a:t>Platform can be defined as a “foundation or base”</a:t>
            </a:r>
          </a:p>
          <a:p>
            <a:pPr lvl="1"/>
            <a:r>
              <a:rPr lang="en-US" dirty="0"/>
              <a:t>“where someone stands”</a:t>
            </a:r>
          </a:p>
          <a:p>
            <a:pPr lvl="1"/>
            <a:endParaRPr lang="en-US" dirty="0"/>
          </a:p>
          <a:p>
            <a:r>
              <a:rPr lang="en-US" dirty="0"/>
              <a:t>Other Nodes here can be thought of as “Organizational Nodes” </a:t>
            </a:r>
          </a:p>
          <a:p>
            <a:pPr lvl="1"/>
            <a:r>
              <a:rPr lang="en-US" dirty="0"/>
              <a:t>Joint Operations Center</a:t>
            </a:r>
          </a:p>
          <a:p>
            <a:pPr lvl="1"/>
            <a:r>
              <a:rPr lang="en-US" dirty="0"/>
              <a:t>Command Center</a:t>
            </a:r>
          </a:p>
          <a:p>
            <a:pPr lvl="1"/>
            <a:r>
              <a:rPr lang="en-US" dirty="0"/>
              <a:t>Central Information Center</a:t>
            </a:r>
          </a:p>
          <a:p>
            <a:endParaRPr lang="en-US" dirty="0"/>
          </a:p>
        </p:txBody>
      </p:sp>
      <p:pic>
        <p:nvPicPr>
          <p:cNvPr id="4" name="Image 5">
            <a:extLst>
              <a:ext uri="{FF2B5EF4-FFF2-40B4-BE49-F238E27FC236}">
                <a16:creationId xmlns:a16="http://schemas.microsoft.com/office/drawing/2014/main" id="{F5C6BE3C-845F-498B-9C0F-7EF84F4F6D05}"/>
              </a:ext>
            </a:extLst>
          </p:cNvPr>
          <p:cNvPicPr>
            <a:picLocks noChangeAspect="1"/>
          </p:cNvPicPr>
          <p:nvPr/>
        </p:nvPicPr>
        <p:blipFill rotWithShape="1">
          <a:blip r:embed="rId2"/>
          <a:srcRect l="7414" r="3027" b="46100"/>
          <a:stretch/>
        </p:blipFill>
        <p:spPr>
          <a:xfrm>
            <a:off x="4267199" y="944413"/>
            <a:ext cx="7924801" cy="5913587"/>
          </a:xfrm>
          <a:prstGeom prst="rect">
            <a:avLst/>
          </a:prstGeom>
        </p:spPr>
      </p:pic>
    </p:spTree>
    <p:extLst>
      <p:ext uri="{BB962C8B-B14F-4D97-AF65-F5344CB8AC3E}">
        <p14:creationId xmlns:p14="http://schemas.microsoft.com/office/powerpoint/2010/main" val="2238593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44762E-0233-459C-B3FE-5C3EDD2F7111}"/>
              </a:ext>
            </a:extLst>
          </p:cNvPr>
          <p:cNvPicPr>
            <a:picLocks noChangeAspect="1"/>
          </p:cNvPicPr>
          <p:nvPr/>
        </p:nvPicPr>
        <p:blipFill>
          <a:blip r:embed="rId2"/>
          <a:stretch>
            <a:fillRect/>
          </a:stretch>
        </p:blipFill>
        <p:spPr>
          <a:xfrm>
            <a:off x="3810000" y="990600"/>
            <a:ext cx="8266176" cy="4911328"/>
          </a:xfrm>
          <a:prstGeom prst="rect">
            <a:avLst/>
          </a:prstGeom>
        </p:spPr>
      </p:pic>
      <p:sp>
        <p:nvSpPr>
          <p:cNvPr id="2" name="Title 1">
            <a:extLst>
              <a:ext uri="{FF2B5EF4-FFF2-40B4-BE49-F238E27FC236}">
                <a16:creationId xmlns:a16="http://schemas.microsoft.com/office/drawing/2014/main" id="{2E42B5DF-D21F-4004-B19A-6F8A6B08FA40}"/>
              </a:ext>
            </a:extLst>
          </p:cNvPr>
          <p:cNvSpPr>
            <a:spLocks noGrp="1"/>
          </p:cNvSpPr>
          <p:nvPr>
            <p:ph type="title"/>
          </p:nvPr>
        </p:nvSpPr>
        <p:spPr/>
        <p:txBody>
          <a:bodyPr/>
          <a:lstStyle/>
          <a:p>
            <a:r>
              <a:rPr lang="en-US" dirty="0"/>
              <a:t>Proposal: Add Platform &amp; Organizational Location objects</a:t>
            </a:r>
          </a:p>
        </p:txBody>
      </p:sp>
      <p:sp>
        <p:nvSpPr>
          <p:cNvPr id="3" name="Rectangle 2">
            <a:extLst>
              <a:ext uri="{FF2B5EF4-FFF2-40B4-BE49-F238E27FC236}">
                <a16:creationId xmlns:a16="http://schemas.microsoft.com/office/drawing/2014/main" id="{45E62637-85A7-4595-ADFD-8EB7C24E4D6F}"/>
              </a:ext>
            </a:extLst>
          </p:cNvPr>
          <p:cNvSpPr/>
          <p:nvPr/>
        </p:nvSpPr>
        <p:spPr>
          <a:xfrm>
            <a:off x="8144527" y="3446264"/>
            <a:ext cx="1766318" cy="672847"/>
          </a:xfrm>
          <a:prstGeom prst="rect">
            <a:avLst/>
          </a:prstGeom>
          <a:solidFill>
            <a:schemeClr val="bg2">
              <a:lumMod val="20000"/>
              <a:lumOff val="80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Physical Location</a:t>
            </a:r>
          </a:p>
        </p:txBody>
      </p:sp>
      <p:sp>
        <p:nvSpPr>
          <p:cNvPr id="6" name="Rectangle 5">
            <a:extLst>
              <a:ext uri="{FF2B5EF4-FFF2-40B4-BE49-F238E27FC236}">
                <a16:creationId xmlns:a16="http://schemas.microsoft.com/office/drawing/2014/main" id="{549984B4-4BE8-4D7E-AC9D-C5D2BB1F58F6}"/>
              </a:ext>
            </a:extLst>
          </p:cNvPr>
          <p:cNvSpPr/>
          <p:nvPr/>
        </p:nvSpPr>
        <p:spPr>
          <a:xfrm>
            <a:off x="6212147" y="3446264"/>
            <a:ext cx="1758264" cy="677988"/>
          </a:xfrm>
          <a:prstGeom prst="rect">
            <a:avLst/>
          </a:prstGeom>
          <a:solidFill>
            <a:schemeClr val="bg2">
              <a:lumMod val="20000"/>
              <a:lumOff val="80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Organizational Location</a:t>
            </a:r>
          </a:p>
        </p:txBody>
      </p:sp>
      <p:cxnSp>
        <p:nvCxnSpPr>
          <p:cNvPr id="8" name="Connector: Elbow 7">
            <a:extLst>
              <a:ext uri="{FF2B5EF4-FFF2-40B4-BE49-F238E27FC236}">
                <a16:creationId xmlns:a16="http://schemas.microsoft.com/office/drawing/2014/main" id="{F66FCD7D-AE64-4D17-A312-2D36C9B23D2F}"/>
              </a:ext>
            </a:extLst>
          </p:cNvPr>
          <p:cNvCxnSpPr>
            <a:cxnSpLocks/>
            <a:stCxn id="6" idx="0"/>
          </p:cNvCxnSpPr>
          <p:nvPr/>
        </p:nvCxnSpPr>
        <p:spPr>
          <a:xfrm rot="5400000" flipH="1" flipV="1">
            <a:off x="7000601" y="3000602"/>
            <a:ext cx="536340" cy="354984"/>
          </a:xfrm>
          <a:prstGeom prst="bentConnector3">
            <a:avLst/>
          </a:prstGeom>
          <a:ln w="285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Connector: Elbow 9">
            <a:extLst>
              <a:ext uri="{FF2B5EF4-FFF2-40B4-BE49-F238E27FC236}">
                <a16:creationId xmlns:a16="http://schemas.microsoft.com/office/drawing/2014/main" id="{926C7F52-567E-4986-B5A6-8A25E708FBC9}"/>
              </a:ext>
            </a:extLst>
          </p:cNvPr>
          <p:cNvCxnSpPr/>
          <p:nvPr/>
        </p:nvCxnSpPr>
        <p:spPr>
          <a:xfrm rot="16200000" flipV="1">
            <a:off x="8547407" y="2970068"/>
            <a:ext cx="536340" cy="416052"/>
          </a:xfrm>
          <a:prstGeom prst="bentConnector3">
            <a:avLst/>
          </a:prstGeom>
          <a:ln w="285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Speech Bubble: Rectangle with Corners Rounded 11">
            <a:extLst>
              <a:ext uri="{FF2B5EF4-FFF2-40B4-BE49-F238E27FC236}">
                <a16:creationId xmlns:a16="http://schemas.microsoft.com/office/drawing/2014/main" id="{0537B164-C5F8-46A8-AC2F-6E16F51B6503}"/>
              </a:ext>
            </a:extLst>
          </p:cNvPr>
          <p:cNvSpPr/>
          <p:nvPr/>
        </p:nvSpPr>
        <p:spPr>
          <a:xfrm>
            <a:off x="225184" y="1838504"/>
            <a:ext cx="3381567" cy="1873344"/>
          </a:xfrm>
          <a:prstGeom prst="wedgeRoundRectCallout">
            <a:avLst>
              <a:gd name="adj1" fmla="val 132303"/>
              <a:gd name="adj2" fmla="val 57889"/>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rPr>
              <a:t>Need a way to capture idea of a “place” (</a:t>
            </a:r>
            <a:r>
              <a:rPr lang="en-US" sz="1600" dirty="0" err="1">
                <a:solidFill>
                  <a:schemeClr val="tx1"/>
                </a:solidFill>
              </a:rPr>
              <a:t>eg</a:t>
            </a:r>
            <a:r>
              <a:rPr lang="en-US" sz="1600" dirty="0">
                <a:solidFill>
                  <a:schemeClr val="tx1"/>
                </a:solidFill>
              </a:rPr>
              <a:t>, headquarters) that is not a specific instance of something but rather a </a:t>
            </a:r>
            <a:r>
              <a:rPr lang="en-US" sz="1600" u="sng" dirty="0">
                <a:solidFill>
                  <a:schemeClr val="tx1"/>
                </a:solidFill>
              </a:rPr>
              <a:t>place</a:t>
            </a:r>
            <a:r>
              <a:rPr lang="en-US" sz="1600" dirty="0">
                <a:solidFill>
                  <a:schemeClr val="tx1"/>
                </a:solidFill>
              </a:rPr>
              <a:t> that “has a definite purpose” or a </a:t>
            </a:r>
            <a:r>
              <a:rPr lang="en-US" sz="1600" u="sng" dirty="0">
                <a:solidFill>
                  <a:schemeClr val="tx1"/>
                </a:solidFill>
              </a:rPr>
              <a:t>place</a:t>
            </a:r>
            <a:r>
              <a:rPr lang="en-US" sz="1600" dirty="0">
                <a:solidFill>
                  <a:schemeClr val="tx1"/>
                </a:solidFill>
              </a:rPr>
              <a:t> that is responsible in an organizational sense</a:t>
            </a:r>
          </a:p>
        </p:txBody>
      </p:sp>
      <p:sp>
        <p:nvSpPr>
          <p:cNvPr id="13" name="Speech Bubble: Rectangle with Corners Rounded 12">
            <a:extLst>
              <a:ext uri="{FF2B5EF4-FFF2-40B4-BE49-F238E27FC236}">
                <a16:creationId xmlns:a16="http://schemas.microsoft.com/office/drawing/2014/main" id="{1B4410B7-DE26-485B-89FF-2036DB4416E0}"/>
              </a:ext>
            </a:extLst>
          </p:cNvPr>
          <p:cNvSpPr/>
          <p:nvPr/>
        </p:nvSpPr>
        <p:spPr>
          <a:xfrm>
            <a:off x="6400800" y="4741849"/>
            <a:ext cx="3253858" cy="1696419"/>
          </a:xfrm>
          <a:prstGeom prst="wedgeRoundRectCallout">
            <a:avLst>
              <a:gd name="adj1" fmla="val 11963"/>
              <a:gd name="adj2" fmla="val -97675"/>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Current concept of Location is only about “geophysical” parameters as noted in the Location Type Kinds listed here. Suggest making Physical Location be a subtype of </a:t>
            </a:r>
            <a:r>
              <a:rPr lang="en-US" sz="1400" i="1" dirty="0">
                <a:solidFill>
                  <a:schemeClr val="tx1"/>
                </a:solidFill>
              </a:rPr>
              <a:t>Location</a:t>
            </a:r>
            <a:r>
              <a:rPr lang="en-US" sz="1400" dirty="0">
                <a:solidFill>
                  <a:schemeClr val="tx1"/>
                </a:solidFill>
              </a:rPr>
              <a:t>  and make Location abstract.</a:t>
            </a:r>
          </a:p>
        </p:txBody>
      </p:sp>
      <p:sp>
        <p:nvSpPr>
          <p:cNvPr id="4" name="Isosceles Triangle 3">
            <a:extLst>
              <a:ext uri="{FF2B5EF4-FFF2-40B4-BE49-F238E27FC236}">
                <a16:creationId xmlns:a16="http://schemas.microsoft.com/office/drawing/2014/main" id="{97DCF958-1F15-4CDC-A6BA-5A4857C8F560}"/>
              </a:ext>
            </a:extLst>
          </p:cNvPr>
          <p:cNvSpPr/>
          <p:nvPr/>
        </p:nvSpPr>
        <p:spPr>
          <a:xfrm>
            <a:off x="7327391" y="2900780"/>
            <a:ext cx="216410" cy="128932"/>
          </a:xfrm>
          <a:prstGeom prst="triangle">
            <a:avLst/>
          </a:prstGeom>
          <a:solidFill>
            <a:schemeClr val="bg1"/>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sp>
        <p:nvSpPr>
          <p:cNvPr id="14" name="Isosceles Triangle 13">
            <a:extLst>
              <a:ext uri="{FF2B5EF4-FFF2-40B4-BE49-F238E27FC236}">
                <a16:creationId xmlns:a16="http://schemas.microsoft.com/office/drawing/2014/main" id="{4A9CCB1E-7D22-4EDC-A691-6A458FE58024}"/>
              </a:ext>
            </a:extLst>
          </p:cNvPr>
          <p:cNvSpPr/>
          <p:nvPr/>
        </p:nvSpPr>
        <p:spPr>
          <a:xfrm>
            <a:off x="8503919" y="2897732"/>
            <a:ext cx="216410" cy="128932"/>
          </a:xfrm>
          <a:prstGeom prst="triangle">
            <a:avLst/>
          </a:prstGeom>
          <a:solidFill>
            <a:schemeClr val="bg1"/>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cxnSp>
        <p:nvCxnSpPr>
          <p:cNvPr id="11" name="Connector: Elbow 10">
            <a:extLst>
              <a:ext uri="{FF2B5EF4-FFF2-40B4-BE49-F238E27FC236}">
                <a16:creationId xmlns:a16="http://schemas.microsoft.com/office/drawing/2014/main" id="{733BCA1C-6CBD-4014-A958-15B43608E37E}"/>
              </a:ext>
            </a:extLst>
          </p:cNvPr>
          <p:cNvCxnSpPr>
            <a:cxnSpLocks/>
          </p:cNvCxnSpPr>
          <p:nvPr/>
        </p:nvCxnSpPr>
        <p:spPr>
          <a:xfrm rot="5400000" flipH="1" flipV="1">
            <a:off x="9397971" y="2828508"/>
            <a:ext cx="638378" cy="597134"/>
          </a:xfrm>
          <a:prstGeom prst="bentConnector3">
            <a:avLst>
              <a:gd name="adj1" fmla="val 99892"/>
            </a:avLst>
          </a:prstGeom>
          <a:ln w="28575">
            <a:solidFill>
              <a:srgbClr val="FF0000"/>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A012E26-7648-464B-AEDD-A65892AE0814}"/>
              </a:ext>
            </a:extLst>
          </p:cNvPr>
          <p:cNvSpPr txBox="1"/>
          <p:nvPr/>
        </p:nvSpPr>
        <p:spPr>
          <a:xfrm flipH="1">
            <a:off x="9207928" y="2134284"/>
            <a:ext cx="421330" cy="523220"/>
          </a:xfrm>
          <a:prstGeom prst="rect">
            <a:avLst/>
          </a:prstGeom>
          <a:noFill/>
        </p:spPr>
        <p:txBody>
          <a:bodyPr wrap="square" rtlCol="0">
            <a:spAutoFit/>
          </a:bodyPr>
          <a:lstStyle/>
          <a:p>
            <a:pPr algn="ctr"/>
            <a:r>
              <a:rPr lang="en-US" sz="2800" dirty="0">
                <a:solidFill>
                  <a:srgbClr val="FF0000"/>
                </a:solidFill>
              </a:rPr>
              <a:t>X</a:t>
            </a:r>
          </a:p>
        </p:txBody>
      </p:sp>
      <p:sp>
        <p:nvSpPr>
          <p:cNvPr id="20" name="TextBox 19">
            <a:extLst>
              <a:ext uri="{FF2B5EF4-FFF2-40B4-BE49-F238E27FC236}">
                <a16:creationId xmlns:a16="http://schemas.microsoft.com/office/drawing/2014/main" id="{50196A9D-B89D-49B7-B38B-01186093C63E}"/>
              </a:ext>
            </a:extLst>
          </p:cNvPr>
          <p:cNvSpPr txBox="1"/>
          <p:nvPr/>
        </p:nvSpPr>
        <p:spPr>
          <a:xfrm>
            <a:off x="9446624" y="2810687"/>
            <a:ext cx="513282" cy="307777"/>
          </a:xfrm>
          <a:prstGeom prst="rect">
            <a:avLst/>
          </a:prstGeom>
          <a:noFill/>
        </p:spPr>
        <p:txBody>
          <a:bodyPr wrap="none" rtlCol="0">
            <a:spAutoFit/>
          </a:bodyPr>
          <a:lstStyle/>
          <a:p>
            <a:r>
              <a:rPr lang="en-US" sz="1400" dirty="0">
                <a:solidFill>
                  <a:srgbClr val="FF0000"/>
                </a:solidFill>
              </a:rPr>
              <a:t>kind</a:t>
            </a:r>
          </a:p>
        </p:txBody>
      </p:sp>
      <p:sp>
        <p:nvSpPr>
          <p:cNvPr id="18" name="Speech Bubble: Rectangle with Corners Rounded 17">
            <a:extLst>
              <a:ext uri="{FF2B5EF4-FFF2-40B4-BE49-F238E27FC236}">
                <a16:creationId xmlns:a16="http://schemas.microsoft.com/office/drawing/2014/main" id="{A4CD719C-78E7-4A73-BC0A-2ADD95982383}"/>
              </a:ext>
            </a:extLst>
          </p:cNvPr>
          <p:cNvSpPr/>
          <p:nvPr/>
        </p:nvSpPr>
        <p:spPr>
          <a:xfrm>
            <a:off x="10015727" y="1140593"/>
            <a:ext cx="1680341" cy="614816"/>
          </a:xfrm>
          <a:prstGeom prst="wedgeRoundRectCallout">
            <a:avLst>
              <a:gd name="adj1" fmla="val -106820"/>
              <a:gd name="adj2" fmla="val 139353"/>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Need to make </a:t>
            </a:r>
            <a:r>
              <a:rPr lang="en-US" sz="1400" i="1" dirty="0">
                <a:solidFill>
                  <a:schemeClr val="tx1"/>
                </a:solidFill>
              </a:rPr>
              <a:t>Location</a:t>
            </a:r>
            <a:r>
              <a:rPr lang="en-US" sz="1400" dirty="0">
                <a:solidFill>
                  <a:schemeClr val="tx1"/>
                </a:solidFill>
              </a:rPr>
              <a:t> abstract.</a:t>
            </a:r>
          </a:p>
        </p:txBody>
      </p:sp>
      <p:sp>
        <p:nvSpPr>
          <p:cNvPr id="21" name="Rectangle 20">
            <a:extLst>
              <a:ext uri="{FF2B5EF4-FFF2-40B4-BE49-F238E27FC236}">
                <a16:creationId xmlns:a16="http://schemas.microsoft.com/office/drawing/2014/main" id="{990DB09D-8F79-4FA9-9FE2-3D4726938655}"/>
              </a:ext>
            </a:extLst>
          </p:cNvPr>
          <p:cNvSpPr/>
          <p:nvPr/>
        </p:nvSpPr>
        <p:spPr>
          <a:xfrm>
            <a:off x="4135211" y="4119111"/>
            <a:ext cx="1684078" cy="545505"/>
          </a:xfrm>
          <a:prstGeom prst="rect">
            <a:avLst/>
          </a:prstGeom>
          <a:solidFill>
            <a:schemeClr val="bg2">
              <a:lumMod val="20000"/>
              <a:lumOff val="80000"/>
            </a:schemeClr>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Platform</a:t>
            </a:r>
          </a:p>
        </p:txBody>
      </p:sp>
      <p:sp>
        <p:nvSpPr>
          <p:cNvPr id="22" name="Isosceles Triangle 21">
            <a:extLst>
              <a:ext uri="{FF2B5EF4-FFF2-40B4-BE49-F238E27FC236}">
                <a16:creationId xmlns:a16="http://schemas.microsoft.com/office/drawing/2014/main" id="{1D45B8E1-C96F-49AA-BA93-6E69AC91BF45}"/>
              </a:ext>
            </a:extLst>
          </p:cNvPr>
          <p:cNvSpPr/>
          <p:nvPr/>
        </p:nvSpPr>
        <p:spPr>
          <a:xfrm>
            <a:off x="7946405" y="2890323"/>
            <a:ext cx="216410" cy="128932"/>
          </a:xfrm>
          <a:prstGeom prst="triangle">
            <a:avLst/>
          </a:prstGeom>
          <a:solidFill>
            <a:schemeClr val="bg1"/>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cxnSp>
        <p:nvCxnSpPr>
          <p:cNvPr id="23" name="Connector: Elbow 22">
            <a:extLst>
              <a:ext uri="{FF2B5EF4-FFF2-40B4-BE49-F238E27FC236}">
                <a16:creationId xmlns:a16="http://schemas.microsoft.com/office/drawing/2014/main" id="{408EEE28-266E-4C00-80D9-4E6508666271}"/>
              </a:ext>
            </a:extLst>
          </p:cNvPr>
          <p:cNvCxnSpPr>
            <a:cxnSpLocks/>
            <a:stCxn id="21" idx="3"/>
            <a:endCxn id="22" idx="3"/>
          </p:cNvCxnSpPr>
          <p:nvPr/>
        </p:nvCxnSpPr>
        <p:spPr>
          <a:xfrm flipV="1">
            <a:off x="5819289" y="3019255"/>
            <a:ext cx="2235321" cy="1372609"/>
          </a:xfrm>
          <a:prstGeom prst="bentConnector2">
            <a:avLst/>
          </a:prstGeom>
          <a:ln w="28575">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7" name="Speech Bubble: Rectangle with Corners Rounded 36">
            <a:extLst>
              <a:ext uri="{FF2B5EF4-FFF2-40B4-BE49-F238E27FC236}">
                <a16:creationId xmlns:a16="http://schemas.microsoft.com/office/drawing/2014/main" id="{7DB42212-8F18-405D-99E4-124BE45A7265}"/>
              </a:ext>
            </a:extLst>
          </p:cNvPr>
          <p:cNvSpPr/>
          <p:nvPr/>
        </p:nvSpPr>
        <p:spPr>
          <a:xfrm>
            <a:off x="4412312" y="1190469"/>
            <a:ext cx="2099406" cy="614816"/>
          </a:xfrm>
          <a:prstGeom prst="wedgeRoundRectCallout">
            <a:avLst>
              <a:gd name="adj1" fmla="val 89178"/>
              <a:gd name="adj2" fmla="val 127912"/>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Location is kind of Location “Node” in NAF</a:t>
            </a:r>
          </a:p>
        </p:txBody>
      </p:sp>
      <p:sp>
        <p:nvSpPr>
          <p:cNvPr id="26" name="Speech Bubble: Rectangle with Corners Rounded 25">
            <a:extLst>
              <a:ext uri="{FF2B5EF4-FFF2-40B4-BE49-F238E27FC236}">
                <a16:creationId xmlns:a16="http://schemas.microsoft.com/office/drawing/2014/main" id="{B06491EC-CBA1-45A9-AA6E-B065B401F31B}"/>
              </a:ext>
            </a:extLst>
          </p:cNvPr>
          <p:cNvSpPr/>
          <p:nvPr/>
        </p:nvSpPr>
        <p:spPr>
          <a:xfrm>
            <a:off x="197398" y="4391863"/>
            <a:ext cx="3510977" cy="1873344"/>
          </a:xfrm>
          <a:prstGeom prst="wedgeRoundRectCallout">
            <a:avLst>
              <a:gd name="adj1" fmla="val 67400"/>
              <a:gd name="adj2" fmla="val -52905"/>
              <a:gd name="adj3" fmla="val 16667"/>
            </a:avLst>
          </a:prstGeom>
          <a:solidFill>
            <a:schemeClr val="accent4">
              <a:lumMod val="40000"/>
              <a:lumOff val="60000"/>
            </a:schemeClr>
          </a:solidFill>
          <a:ln w="12700">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rPr>
              <a:t>A Platform is a special kind of Location where something is mounted or situated (</a:t>
            </a:r>
            <a:r>
              <a:rPr lang="en-US" sz="1600" dirty="0" err="1">
                <a:solidFill>
                  <a:schemeClr val="tx1"/>
                </a:solidFill>
              </a:rPr>
              <a:t>eg</a:t>
            </a:r>
            <a:r>
              <a:rPr lang="en-US" sz="1600" dirty="0">
                <a:solidFill>
                  <a:schemeClr val="tx1"/>
                </a:solidFill>
              </a:rPr>
              <a:t>, sensors, weapons, op center). Note that an Organizational Location can be part of a Platform.</a:t>
            </a:r>
          </a:p>
        </p:txBody>
      </p:sp>
    </p:spTree>
    <p:extLst>
      <p:ext uri="{BB962C8B-B14F-4D97-AF65-F5344CB8AC3E}">
        <p14:creationId xmlns:p14="http://schemas.microsoft.com/office/powerpoint/2010/main" val="3992240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5992D2D-1AF9-47AB-9ECE-89839910C5C9}"/>
              </a:ext>
            </a:extLst>
          </p:cNvPr>
          <p:cNvPicPr>
            <a:picLocks noGrp="1" noChangeAspect="1"/>
          </p:cNvPicPr>
          <p:nvPr>
            <p:ph sz="quarter" idx="15"/>
          </p:nvPr>
        </p:nvPicPr>
        <p:blipFill rotWithShape="1">
          <a:blip r:embed="rId2"/>
          <a:srcRect t="2413" b="1063"/>
          <a:stretch/>
        </p:blipFill>
        <p:spPr>
          <a:xfrm>
            <a:off x="1295400" y="276276"/>
            <a:ext cx="8945881" cy="6506096"/>
          </a:xfrm>
          <a:prstGeom prst="rect">
            <a:avLst/>
          </a:prstGeom>
        </p:spPr>
      </p:pic>
      <p:sp>
        <p:nvSpPr>
          <p:cNvPr id="2" name="Title 1">
            <a:extLst>
              <a:ext uri="{FF2B5EF4-FFF2-40B4-BE49-F238E27FC236}">
                <a16:creationId xmlns:a16="http://schemas.microsoft.com/office/drawing/2014/main" id="{0ADC9A6E-59A7-409C-BC91-637F23019BDB}"/>
              </a:ext>
            </a:extLst>
          </p:cNvPr>
          <p:cNvSpPr>
            <a:spLocks noGrp="1"/>
          </p:cNvSpPr>
          <p:nvPr>
            <p:ph type="title"/>
          </p:nvPr>
        </p:nvSpPr>
        <p:spPr>
          <a:xfrm>
            <a:off x="304801" y="104203"/>
            <a:ext cx="2971800" cy="581597"/>
          </a:xfrm>
        </p:spPr>
        <p:txBody>
          <a:bodyPr/>
          <a:lstStyle/>
          <a:p>
            <a:r>
              <a:rPr lang="en-US" dirty="0"/>
              <a:t>NATO Architecture Framework</a:t>
            </a:r>
          </a:p>
        </p:txBody>
      </p:sp>
    </p:spTree>
    <p:extLst>
      <p:ext uri="{BB962C8B-B14F-4D97-AF65-F5344CB8AC3E}">
        <p14:creationId xmlns:p14="http://schemas.microsoft.com/office/powerpoint/2010/main" val="3316387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D8271-8267-46E9-B7B9-3A0B12F3BF5D}"/>
              </a:ext>
            </a:extLst>
          </p:cNvPr>
          <p:cNvSpPr>
            <a:spLocks noGrp="1"/>
          </p:cNvSpPr>
          <p:nvPr>
            <p:ph type="title"/>
          </p:nvPr>
        </p:nvSpPr>
        <p:spPr/>
        <p:txBody>
          <a:bodyPr/>
          <a:lstStyle/>
          <a:p>
            <a:r>
              <a:rPr lang="en-US" dirty="0"/>
              <a:t>NATO Information Element Mapping</a:t>
            </a:r>
          </a:p>
        </p:txBody>
      </p:sp>
      <p:sp>
        <p:nvSpPr>
          <p:cNvPr id="3" name="Content Placeholder 2">
            <a:extLst>
              <a:ext uri="{FF2B5EF4-FFF2-40B4-BE49-F238E27FC236}">
                <a16:creationId xmlns:a16="http://schemas.microsoft.com/office/drawing/2014/main" id="{6C3474CD-B8F6-4410-87B8-5B7A6D23EFEB}"/>
              </a:ext>
            </a:extLst>
          </p:cNvPr>
          <p:cNvSpPr>
            <a:spLocks noGrp="1"/>
          </p:cNvSpPr>
          <p:nvPr>
            <p:ph sz="quarter" idx="15"/>
          </p:nvPr>
        </p:nvSpPr>
        <p:spPr>
          <a:xfrm>
            <a:off x="334534" y="893380"/>
            <a:ext cx="5503134" cy="5731532"/>
          </a:xfrm>
        </p:spPr>
        <p:txBody>
          <a:bodyPr/>
          <a:lstStyle/>
          <a:p>
            <a:r>
              <a:rPr lang="en-US" sz="1600" dirty="0"/>
              <a:t>NAF no longer has its own Metamodel in NAFv4, instead relying upon the UAF Domain Metamodel</a:t>
            </a:r>
          </a:p>
          <a:p>
            <a:r>
              <a:rPr lang="en-US" sz="1600" dirty="0"/>
              <a:t>However, NAF now includes an Information Model</a:t>
            </a:r>
          </a:p>
          <a:p>
            <a:r>
              <a:rPr lang="en-US" sz="1600" dirty="0">
                <a:sym typeface="Wingdings" panose="05000000000000000000" pitchFamily="2" charset="2"/>
              </a:rPr>
              <a:t>Therefore, the UAF </a:t>
            </a:r>
            <a:r>
              <a:rPr lang="en-US" sz="1600" u="sng" dirty="0">
                <a:sym typeface="Wingdings" panose="05000000000000000000" pitchFamily="2" charset="2"/>
              </a:rPr>
              <a:t>Appendix A on Traceability should provide a mapping</a:t>
            </a:r>
            <a:r>
              <a:rPr lang="en-US" sz="1600" dirty="0">
                <a:sym typeface="Wingdings" panose="05000000000000000000" pitchFamily="2" charset="2"/>
              </a:rPr>
              <a:t> from UAF model elements to the NAFv4 Information Elements</a:t>
            </a:r>
          </a:p>
          <a:p>
            <a:pPr lvl="1"/>
            <a:endParaRPr lang="en-US" sz="1400" dirty="0">
              <a:sym typeface="Wingdings" panose="05000000000000000000" pitchFamily="2" charset="2"/>
            </a:endParaRPr>
          </a:p>
          <a:p>
            <a:pPr lvl="1"/>
            <a:endParaRPr lang="en-US" sz="1400" dirty="0">
              <a:sym typeface="Wingdings" panose="05000000000000000000" pitchFamily="2" charset="2"/>
            </a:endParaRPr>
          </a:p>
          <a:p>
            <a:pPr lvl="1"/>
            <a:endParaRPr lang="en-US" sz="1400" dirty="0">
              <a:sym typeface="Wingdings" panose="05000000000000000000" pitchFamily="2" charset="2"/>
            </a:endParaRPr>
          </a:p>
          <a:p>
            <a:pPr lvl="1"/>
            <a:endParaRPr lang="en-US" sz="1400" dirty="0">
              <a:sym typeface="Wingdings" panose="05000000000000000000" pitchFamily="2" charset="2"/>
            </a:endParaRPr>
          </a:p>
          <a:p>
            <a:pPr lvl="1"/>
            <a:endParaRPr lang="en-US" sz="1400" dirty="0">
              <a:sym typeface="Wingdings" panose="05000000000000000000" pitchFamily="2" charset="2"/>
            </a:endParaRPr>
          </a:p>
          <a:p>
            <a:pPr lvl="1"/>
            <a:r>
              <a:rPr lang="en-US" sz="1400" dirty="0">
                <a:sym typeface="Wingdings" panose="05000000000000000000" pitchFamily="2" charset="2"/>
              </a:rPr>
              <a:t>Similar to the UAF Element Mapping to UPDM, </a:t>
            </a:r>
            <a:r>
              <a:rPr lang="en-US" sz="1400" dirty="0" err="1">
                <a:sym typeface="Wingdings" panose="05000000000000000000" pitchFamily="2" charset="2"/>
              </a:rPr>
              <a:t>etc</a:t>
            </a:r>
            <a:r>
              <a:rPr lang="en-US" sz="1400" dirty="0">
                <a:sym typeface="Wingdings" panose="05000000000000000000" pitchFamily="2" charset="2"/>
              </a:rPr>
              <a:t>:</a:t>
            </a:r>
            <a:endParaRPr lang="en-US" sz="1400" dirty="0"/>
          </a:p>
        </p:txBody>
      </p:sp>
      <p:pic>
        <p:nvPicPr>
          <p:cNvPr id="4" name="Picture 6" descr="image006">
            <a:extLst>
              <a:ext uri="{FF2B5EF4-FFF2-40B4-BE49-F238E27FC236}">
                <a16:creationId xmlns:a16="http://schemas.microsoft.com/office/drawing/2014/main" id="{BA5AD16C-8FFF-4973-9C1B-D904F0B404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83" r="10455"/>
          <a:stretch/>
        </p:blipFill>
        <p:spPr bwMode="auto">
          <a:xfrm>
            <a:off x="6172200" y="1"/>
            <a:ext cx="6019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D4C6E3F4-B0AC-4677-BEB7-BCFEB9543329}"/>
              </a:ext>
            </a:extLst>
          </p:cNvPr>
          <p:cNvPicPr>
            <a:picLocks noChangeAspect="1"/>
          </p:cNvPicPr>
          <p:nvPr/>
        </p:nvPicPr>
        <p:blipFill>
          <a:blip r:embed="rId3"/>
          <a:stretch>
            <a:fillRect/>
          </a:stretch>
        </p:blipFill>
        <p:spPr>
          <a:xfrm>
            <a:off x="1508386" y="2590800"/>
            <a:ext cx="3185160" cy="1073345"/>
          </a:xfrm>
          <a:prstGeom prst="rect">
            <a:avLst/>
          </a:prstGeom>
          <a:ln>
            <a:solidFill>
              <a:schemeClr val="accent1"/>
            </a:solidFill>
          </a:ln>
          <a:effectLst>
            <a:outerShdw blurRad="50800" dist="38100" dir="18900000" algn="bl" rotWithShape="0">
              <a:prstClr val="black">
                <a:alpha val="40000"/>
              </a:prstClr>
            </a:outerShdw>
          </a:effectLst>
        </p:spPr>
      </p:pic>
      <p:pic>
        <p:nvPicPr>
          <p:cNvPr id="6" name="Picture 5">
            <a:extLst>
              <a:ext uri="{FF2B5EF4-FFF2-40B4-BE49-F238E27FC236}">
                <a16:creationId xmlns:a16="http://schemas.microsoft.com/office/drawing/2014/main" id="{E5B7FA16-83CF-4CD2-B98C-F503EA51CB89}"/>
              </a:ext>
            </a:extLst>
          </p:cNvPr>
          <p:cNvPicPr>
            <a:picLocks noChangeAspect="1"/>
          </p:cNvPicPr>
          <p:nvPr/>
        </p:nvPicPr>
        <p:blipFill rotWithShape="1">
          <a:blip r:embed="rId4"/>
          <a:srcRect b="37640"/>
          <a:stretch/>
        </p:blipFill>
        <p:spPr>
          <a:xfrm>
            <a:off x="548265" y="4186511"/>
            <a:ext cx="5395335" cy="2576876"/>
          </a:xfrm>
          <a:prstGeom prst="rect">
            <a:avLst/>
          </a:prstGeom>
          <a:ln>
            <a:solidFill>
              <a:schemeClr val="accent1"/>
            </a:solidFill>
          </a:ln>
          <a:effectLst>
            <a:outerShdw blurRad="50800" dist="38100" dir="18900000" algn="bl" rotWithShape="0">
              <a:prstClr val="black">
                <a:alpha val="40000"/>
              </a:prstClr>
            </a:outerShdw>
          </a:effectLst>
        </p:spPr>
      </p:pic>
      <p:sp>
        <p:nvSpPr>
          <p:cNvPr id="7" name="Rectangle: Rounded Corners 6">
            <a:extLst>
              <a:ext uri="{FF2B5EF4-FFF2-40B4-BE49-F238E27FC236}">
                <a16:creationId xmlns:a16="http://schemas.microsoft.com/office/drawing/2014/main" id="{D0DC7E52-033E-484D-B05A-38649E2580CF}"/>
              </a:ext>
            </a:extLst>
          </p:cNvPr>
          <p:cNvSpPr/>
          <p:nvPr/>
        </p:nvSpPr>
        <p:spPr>
          <a:xfrm>
            <a:off x="9144000" y="4848797"/>
            <a:ext cx="2713467" cy="914400"/>
          </a:xfrm>
          <a:prstGeom prst="roundRect">
            <a:avLst/>
          </a:prstGeom>
          <a:solidFill>
            <a:schemeClr val="accent4">
              <a:lumMod val="40000"/>
              <a:lumOff val="60000"/>
            </a:schemeClr>
          </a:solidFill>
          <a:ln w="12700">
            <a:solidFill>
              <a:schemeClr val="accent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Example graphic from NAF Information Model</a:t>
            </a:r>
          </a:p>
        </p:txBody>
      </p:sp>
    </p:spTree>
    <p:extLst>
      <p:ext uri="{BB962C8B-B14F-4D97-AF65-F5344CB8AC3E}">
        <p14:creationId xmlns:p14="http://schemas.microsoft.com/office/powerpoint/2010/main" val="3055738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30AA8-005F-44B0-A010-5ABA3CCEA4AF}"/>
              </a:ext>
            </a:extLst>
          </p:cNvPr>
          <p:cNvSpPr>
            <a:spLocks noGrp="1"/>
          </p:cNvSpPr>
          <p:nvPr>
            <p:ph type="title"/>
          </p:nvPr>
        </p:nvSpPr>
        <p:spPr/>
        <p:txBody>
          <a:bodyPr/>
          <a:lstStyle/>
          <a:p>
            <a:r>
              <a:rPr lang="en-US" dirty="0"/>
              <a:t>Operational Nodes</a:t>
            </a:r>
          </a:p>
        </p:txBody>
      </p:sp>
      <p:sp>
        <p:nvSpPr>
          <p:cNvPr id="3" name="Content Placeholder 2">
            <a:extLst>
              <a:ext uri="{FF2B5EF4-FFF2-40B4-BE49-F238E27FC236}">
                <a16:creationId xmlns:a16="http://schemas.microsoft.com/office/drawing/2014/main" id="{1E52D4A1-9925-49AC-AD68-C3B9F671E56A}"/>
              </a:ext>
            </a:extLst>
          </p:cNvPr>
          <p:cNvSpPr>
            <a:spLocks noGrp="1"/>
          </p:cNvSpPr>
          <p:nvPr>
            <p:ph sz="quarter" idx="15"/>
          </p:nvPr>
        </p:nvSpPr>
        <p:spPr/>
        <p:txBody>
          <a:bodyPr/>
          <a:lstStyle/>
          <a:p>
            <a:pPr>
              <a:spcBef>
                <a:spcPts val="1200"/>
              </a:spcBef>
            </a:pPr>
            <a:r>
              <a:rPr lang="en-US" sz="2000" dirty="0"/>
              <a:t>There is a need to add “Operational Node” to UAF; but also “</a:t>
            </a:r>
            <a:r>
              <a:rPr lang="en-US" sz="2000" dirty="0" err="1"/>
              <a:t>needline</a:t>
            </a:r>
            <a:r>
              <a:rPr lang="en-US" sz="2000" dirty="0"/>
              <a:t>” with regards to “capabilities”. These 3 concepts work together in a coherent way:</a:t>
            </a:r>
          </a:p>
          <a:p>
            <a:pPr lvl="1">
              <a:spcBef>
                <a:spcPts val="1200"/>
              </a:spcBef>
            </a:pPr>
            <a:r>
              <a:rPr lang="en-US" sz="1800" dirty="0"/>
              <a:t>“Capability” is, of course, an ability to perform an action.</a:t>
            </a:r>
          </a:p>
          <a:p>
            <a:pPr lvl="1">
              <a:spcBef>
                <a:spcPts val="1200"/>
              </a:spcBef>
            </a:pPr>
            <a:r>
              <a:rPr lang="en-US" sz="1800" dirty="0"/>
              <a:t>“Node” is an ability to instantiate one or more operational unit being  resource, location and/or organizational unit.</a:t>
            </a:r>
          </a:p>
          <a:p>
            <a:pPr lvl="1">
              <a:spcBef>
                <a:spcPts val="1200"/>
              </a:spcBef>
            </a:pPr>
            <a:r>
              <a:rPr lang="en-US" sz="1800" dirty="0"/>
              <a:t>“</a:t>
            </a:r>
            <a:r>
              <a:rPr lang="en-US" sz="1800" dirty="0" err="1"/>
              <a:t>Needline</a:t>
            </a:r>
            <a:r>
              <a:rPr lang="en-US" sz="1800" dirty="0"/>
              <a:t>” is an ability to exchange something (</a:t>
            </a:r>
            <a:r>
              <a:rPr lang="en-US" sz="1800" dirty="0" err="1"/>
              <a:t>ie</a:t>
            </a:r>
            <a:r>
              <a:rPr lang="en-US" sz="1800" dirty="0"/>
              <a:t>, information, people, energy, goods, etc.) between nodes.</a:t>
            </a:r>
          </a:p>
          <a:p>
            <a:pPr>
              <a:spcBef>
                <a:spcPts val="1200"/>
              </a:spcBef>
            </a:pPr>
            <a:r>
              <a:rPr lang="en-US" sz="2000" dirty="0"/>
              <a:t>The “logical specification” of NAFv4 cannot be described without these 3 concepts (In particular, the views related to the L1..L8 viewpoints.</a:t>
            </a:r>
          </a:p>
          <a:p>
            <a:pPr>
              <a:spcBef>
                <a:spcPts val="1200"/>
              </a:spcBef>
            </a:pPr>
            <a:r>
              <a:rPr lang="en-US" sz="2000" dirty="0"/>
              <a:t>Notes</a:t>
            </a:r>
          </a:p>
          <a:p>
            <a:pPr lvl="1">
              <a:spcBef>
                <a:spcPts val="1200"/>
              </a:spcBef>
            </a:pPr>
            <a:r>
              <a:rPr lang="en-US" sz="1800" dirty="0"/>
              <a:t>The same need can be considered with NAFv3 (views related to NOV-2..NOV-6) and UPDM (See the “Node” and “</a:t>
            </a:r>
            <a:r>
              <a:rPr lang="en-US" sz="1800" dirty="0" err="1"/>
              <a:t>Needline</a:t>
            </a:r>
            <a:r>
              <a:rPr lang="en-US" sz="1800" dirty="0"/>
              <a:t>”).</a:t>
            </a:r>
          </a:p>
          <a:p>
            <a:pPr lvl="1">
              <a:spcBef>
                <a:spcPts val="1200"/>
              </a:spcBef>
            </a:pPr>
            <a:r>
              <a:rPr lang="en-US" sz="1800" dirty="0"/>
              <a:t> Absence of “Node” and “</a:t>
            </a:r>
            <a:r>
              <a:rPr lang="en-US" sz="1800" dirty="0" err="1"/>
              <a:t>Needline</a:t>
            </a:r>
            <a:r>
              <a:rPr lang="en-US" sz="1800" dirty="0"/>
              <a:t>” in UAF provides a huge compatibility problem with UPDM, NAFv3 and NAFv4 because the “Logical Specification” cannot be described. For this reason, I currently encourage Architects working with OMG-related environment to not only consider UAF; but also consider UPDM being more compatible with NAF.</a:t>
            </a:r>
          </a:p>
          <a:p>
            <a:pPr>
              <a:spcBef>
                <a:spcPts val="1200"/>
              </a:spcBef>
            </a:pPr>
            <a:r>
              <a:rPr lang="en-US" sz="2000" dirty="0"/>
              <a:t> </a:t>
            </a:r>
          </a:p>
        </p:txBody>
      </p:sp>
    </p:spTree>
    <p:extLst>
      <p:ext uri="{BB962C8B-B14F-4D97-AF65-F5344CB8AC3E}">
        <p14:creationId xmlns:p14="http://schemas.microsoft.com/office/powerpoint/2010/main" val="190790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NAF “</a:t>
            </a:r>
            <a:r>
              <a:rPr lang="en-US" dirty="0" err="1"/>
              <a:t>Needline</a:t>
            </a:r>
            <a:r>
              <a:rPr lang="en-US" dirty="0"/>
              <a:t>” Concept</a:t>
            </a:r>
          </a:p>
        </p:txBody>
      </p:sp>
      <p:sp>
        <p:nvSpPr>
          <p:cNvPr id="7" name="Text Placeholder 6">
            <a:extLst>
              <a:ext uri="{FF2B5EF4-FFF2-40B4-BE49-F238E27FC236}">
                <a16:creationId xmlns:a16="http://schemas.microsoft.com/office/drawing/2014/main" id="{825F4895-FB5B-4DCF-8426-0FE5CA5BB661}"/>
              </a:ext>
            </a:extLst>
          </p:cNvPr>
          <p:cNvSpPr>
            <a:spLocks noGrp="1"/>
          </p:cNvSpPr>
          <p:nvPr>
            <p:ph type="body" sz="quarter" idx="16"/>
          </p:nvPr>
        </p:nvSpPr>
        <p:spPr/>
        <p:txBody>
          <a:bodyPr/>
          <a:lstStyle/>
          <a:p>
            <a:endParaRPr lang="en-US" dirty="0"/>
          </a:p>
        </p:txBody>
      </p:sp>
      <p:sp>
        <p:nvSpPr>
          <p:cNvPr id="3" name="Espace réservé du contenu 2"/>
          <p:cNvSpPr>
            <a:spLocks noGrp="1"/>
          </p:cNvSpPr>
          <p:nvPr>
            <p:ph sz="quarter" idx="15"/>
          </p:nvPr>
        </p:nvSpPr>
        <p:spPr>
          <a:xfrm>
            <a:off x="334533" y="1203264"/>
            <a:ext cx="4999467" cy="4798717"/>
          </a:xfrm>
        </p:spPr>
        <p:txBody>
          <a:bodyPr/>
          <a:lstStyle/>
          <a:p>
            <a:r>
              <a:rPr lang="en-US" sz="1800" dirty="0"/>
              <a:t>Needline is missing in the official delivery of the NAFv4 Information Model. A change request is currently being processed.</a:t>
            </a:r>
          </a:p>
          <a:p>
            <a:r>
              <a:rPr lang="en-US" sz="1800" dirty="0"/>
              <a:t>“Needline” is in the </a:t>
            </a:r>
            <a:r>
              <a:rPr lang="en-US" sz="1800" dirty="0">
                <a:solidFill>
                  <a:srgbClr val="FF0000"/>
                </a:solidFill>
              </a:rPr>
              <a:t>NAFv4 Information model </a:t>
            </a:r>
            <a:r>
              <a:rPr lang="en-US" sz="1800" dirty="0"/>
              <a:t>(version  2022-02-07)</a:t>
            </a:r>
          </a:p>
          <a:p>
            <a:endParaRPr lang="en-US" dirty="0"/>
          </a:p>
          <a:p>
            <a:r>
              <a:rPr lang="en-US" sz="1800" dirty="0"/>
              <a:t>In UAF the Operational Connector is equivalent to the NAF </a:t>
            </a:r>
            <a:r>
              <a:rPr lang="en-US" dirty="0" err="1"/>
              <a:t>Needline</a:t>
            </a:r>
            <a:endParaRPr lang="en-US" dirty="0"/>
          </a:p>
          <a:p>
            <a:pPr lvl="1"/>
            <a:r>
              <a:rPr lang="en-US" dirty="0"/>
              <a:t>This can be explained in EA Guide for UAF</a:t>
            </a:r>
          </a:p>
          <a:p>
            <a:pPr lvl="1"/>
            <a:r>
              <a:rPr lang="en-US" dirty="0"/>
              <a:t>Also, can be explained in a NAF Guide for UAF</a:t>
            </a:r>
          </a:p>
        </p:txBody>
      </p:sp>
      <p:sp>
        <p:nvSpPr>
          <p:cNvPr id="5" name="Espace réservé de la date 4"/>
          <p:cNvSpPr>
            <a:spLocks noGrp="1"/>
          </p:cNvSpPr>
          <p:nvPr>
            <p:ph type="dt" sz="half" idx="2"/>
          </p:nvPr>
        </p:nvSpPr>
        <p:spPr>
          <a:xfrm>
            <a:off x="1065212" y="6280038"/>
            <a:ext cx="4116388" cy="288925"/>
          </a:xfrm>
          <a:prstGeom prst="rect">
            <a:avLst/>
          </a:prstGeom>
        </p:spPr>
        <p:txBody>
          <a:bodyPr/>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09585"/>
            <a:r>
              <a:rPr lang="fr-FR" dirty="0"/>
              <a:t>UAF-NAFv4, </a:t>
            </a:r>
            <a:r>
              <a:rPr lang="fr-FR" dirty="0" err="1"/>
              <a:t>nodes</a:t>
            </a:r>
            <a:r>
              <a:rPr lang="fr-FR" dirty="0"/>
              <a:t> &amp; </a:t>
            </a:r>
            <a:r>
              <a:rPr lang="fr-FR" dirty="0" err="1"/>
              <a:t>needlines</a:t>
            </a:r>
            <a:r>
              <a:rPr lang="fr-FR" dirty="0"/>
              <a:t> /02/2022</a:t>
            </a:r>
            <a:endParaRPr lang="fr-BE" dirty="0">
              <a:solidFill>
                <a:srgbClr val="333366"/>
              </a:solidFill>
              <a:latin typeface="Century Gothic"/>
            </a:endParaRPr>
          </a:p>
        </p:txBody>
      </p:sp>
      <p:sp>
        <p:nvSpPr>
          <p:cNvPr id="6" name="Rectangle 5"/>
          <p:cNvSpPr/>
          <p:nvPr/>
        </p:nvSpPr>
        <p:spPr>
          <a:xfrm>
            <a:off x="10825050" y="536381"/>
            <a:ext cx="830677" cy="461665"/>
          </a:xfrm>
          <a:prstGeom prst="rect">
            <a:avLst/>
          </a:prstGeom>
          <a:solidFill>
            <a:schemeClr val="bg1">
              <a:lumMod val="85000"/>
            </a:schemeClr>
          </a:solidFill>
        </p:spPr>
        <p:txBody>
          <a:bodyPr wrap="none">
            <a:spAutoFit/>
          </a:bodyPr>
          <a:lstStyle/>
          <a:p>
            <a:pPr defTabSz="609585"/>
            <a:r>
              <a:rPr lang="en-US" sz="2400" i="1" dirty="0">
                <a:solidFill>
                  <a:srgbClr val="333366"/>
                </a:solidFill>
                <a:latin typeface="Mistral" panose="03090702030407020403" pitchFamily="66" charset="0"/>
              </a:rPr>
              <a:t>NAFv4</a:t>
            </a:r>
            <a:endParaRPr lang="en-US" sz="2400" dirty="0">
              <a:solidFill>
                <a:srgbClr val="333366"/>
              </a:solidFill>
              <a:latin typeface="Century Gothic"/>
            </a:endParaRPr>
          </a:p>
        </p:txBody>
      </p:sp>
      <p:pic>
        <p:nvPicPr>
          <p:cNvPr id="1026" name="Picture 6" descr="image006"/>
          <p:cNvPicPr>
            <a:picLocks noChangeAspect="1" noChangeArrowheads="1"/>
          </p:cNvPicPr>
          <p:nvPr/>
        </p:nvPicPr>
        <p:blipFill rotWithShape="1">
          <a:blip r:embed="rId2">
            <a:extLst>
              <a:ext uri="{28A0092B-C50C-407E-A947-70E740481C1C}">
                <a14:useLocalDpi xmlns:a14="http://schemas.microsoft.com/office/drawing/2010/main" val="0"/>
              </a:ext>
            </a:extLst>
          </a:blip>
          <a:srcRect l="7992"/>
          <a:stretch/>
        </p:blipFill>
        <p:spPr bwMode="auto">
          <a:xfrm>
            <a:off x="5486399" y="228601"/>
            <a:ext cx="6705601"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6363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E4C87-ABDA-4BB4-9BEA-993C74BC7549}"/>
              </a:ext>
            </a:extLst>
          </p:cNvPr>
          <p:cNvSpPr>
            <a:spLocks noGrp="1"/>
          </p:cNvSpPr>
          <p:nvPr>
            <p:ph type="title"/>
          </p:nvPr>
        </p:nvSpPr>
        <p:spPr/>
        <p:txBody>
          <a:bodyPr/>
          <a:lstStyle/>
          <a:p>
            <a:r>
              <a:rPr lang="en-US" dirty="0"/>
              <a:t>Mission: Architecture Traceability (</a:t>
            </a:r>
            <a:r>
              <a:rPr lang="en-US" dirty="0" err="1"/>
              <a:t>wrt</a:t>
            </a:r>
            <a:r>
              <a:rPr lang="en-US" dirty="0"/>
              <a:t> Mission)</a:t>
            </a:r>
          </a:p>
        </p:txBody>
      </p:sp>
      <p:sp>
        <p:nvSpPr>
          <p:cNvPr id="8" name="Content Placeholder 7">
            <a:extLst>
              <a:ext uri="{FF2B5EF4-FFF2-40B4-BE49-F238E27FC236}">
                <a16:creationId xmlns:a16="http://schemas.microsoft.com/office/drawing/2014/main" id="{6B6D0814-D64E-481A-A10A-EA65619DD4EF}"/>
              </a:ext>
            </a:extLst>
          </p:cNvPr>
          <p:cNvSpPr>
            <a:spLocks noGrp="1"/>
          </p:cNvSpPr>
          <p:nvPr>
            <p:ph sz="quarter" idx="15"/>
          </p:nvPr>
        </p:nvSpPr>
        <p:spPr>
          <a:xfrm>
            <a:off x="304800" y="4511454"/>
            <a:ext cx="6994674" cy="2113458"/>
          </a:xfrm>
        </p:spPr>
        <p:txBody>
          <a:bodyPr/>
          <a:lstStyle/>
          <a:p>
            <a:r>
              <a:rPr lang="en-US" dirty="0"/>
              <a:t>In what sense is a Mission some kind of Enterprise Phase?</a:t>
            </a:r>
          </a:p>
          <a:p>
            <a:pPr lvl="1"/>
            <a:r>
              <a:rPr lang="en-US" dirty="0"/>
              <a:t>Why is it Enterprise Mission and not merely Mission?</a:t>
            </a:r>
          </a:p>
          <a:p>
            <a:pPr lvl="1"/>
            <a:r>
              <a:rPr lang="en-US" dirty="0"/>
              <a:t>Seems like an Enterprise </a:t>
            </a:r>
            <a:r>
              <a:rPr lang="en-US" u="sng" dirty="0"/>
              <a:t>conducts</a:t>
            </a:r>
            <a:r>
              <a:rPr lang="en-US" dirty="0"/>
              <a:t> a Mission or </a:t>
            </a:r>
            <a:r>
              <a:rPr lang="en-US" u="sng" dirty="0"/>
              <a:t>has</a:t>
            </a:r>
            <a:r>
              <a:rPr lang="en-US" dirty="0"/>
              <a:t> a Mission</a:t>
            </a:r>
          </a:p>
          <a:p>
            <a:r>
              <a:rPr lang="en-US" dirty="0"/>
              <a:t>Mission definitions in dictionary: </a:t>
            </a:r>
          </a:p>
          <a:p>
            <a:pPr lvl="1"/>
            <a:r>
              <a:rPr lang="en-US" sz="1400" dirty="0"/>
              <a:t>An aerospace operation intended to carry out specific program objectives: a mission to Mars.</a:t>
            </a:r>
          </a:p>
          <a:p>
            <a:pPr lvl="1"/>
            <a:r>
              <a:rPr lang="en-US" sz="1400" dirty="0"/>
              <a:t>A special assignment given to a person or group: an agent on a secret mission.</a:t>
            </a:r>
          </a:p>
          <a:p>
            <a:pPr lvl="1"/>
            <a:r>
              <a:rPr lang="en-US" sz="1400" dirty="0"/>
              <a:t>A combat operation assigned to a person or military unit.</a:t>
            </a:r>
          </a:p>
        </p:txBody>
      </p:sp>
      <p:pic>
        <p:nvPicPr>
          <p:cNvPr id="6" name="Picture 5">
            <a:extLst>
              <a:ext uri="{FF2B5EF4-FFF2-40B4-BE49-F238E27FC236}">
                <a16:creationId xmlns:a16="http://schemas.microsoft.com/office/drawing/2014/main" id="{21A6957F-7E8F-4BBA-AE21-1128E97BC63E}"/>
              </a:ext>
            </a:extLst>
          </p:cNvPr>
          <p:cNvPicPr/>
          <p:nvPr/>
        </p:nvPicPr>
        <p:blipFill>
          <a:blip r:embed="rId2" cstate="print"/>
          <a:stretch>
            <a:fillRect/>
          </a:stretch>
        </p:blipFill>
        <p:spPr>
          <a:xfrm>
            <a:off x="228600" y="914400"/>
            <a:ext cx="6994674" cy="3497339"/>
          </a:xfrm>
          <a:prstGeom prst="rect">
            <a:avLst/>
          </a:prstGeom>
        </p:spPr>
      </p:pic>
      <p:sp>
        <p:nvSpPr>
          <p:cNvPr id="5" name="Oval 4">
            <a:extLst>
              <a:ext uri="{FF2B5EF4-FFF2-40B4-BE49-F238E27FC236}">
                <a16:creationId xmlns:a16="http://schemas.microsoft.com/office/drawing/2014/main" id="{D2C9A12E-0F13-4D9F-B286-F7FA5AF290FF}"/>
              </a:ext>
            </a:extLst>
          </p:cNvPr>
          <p:cNvSpPr/>
          <p:nvPr/>
        </p:nvSpPr>
        <p:spPr>
          <a:xfrm>
            <a:off x="5577840" y="2243969"/>
            <a:ext cx="1447800" cy="838200"/>
          </a:xfrm>
          <a:prstGeom prst="ellipse">
            <a:avLst/>
          </a:prstGeom>
          <a:noFill/>
          <a:ln w="28575">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pic>
        <p:nvPicPr>
          <p:cNvPr id="7" name="Picture 6">
            <a:extLst>
              <a:ext uri="{FF2B5EF4-FFF2-40B4-BE49-F238E27FC236}">
                <a16:creationId xmlns:a16="http://schemas.microsoft.com/office/drawing/2014/main" id="{CDEF3CAC-B56E-4D1B-8AE0-0B33D96FA04C}"/>
              </a:ext>
            </a:extLst>
          </p:cNvPr>
          <p:cNvPicPr>
            <a:picLocks noChangeAspect="1"/>
          </p:cNvPicPr>
          <p:nvPr/>
        </p:nvPicPr>
        <p:blipFill>
          <a:blip r:embed="rId3"/>
          <a:stretch>
            <a:fillRect/>
          </a:stretch>
        </p:blipFill>
        <p:spPr>
          <a:xfrm>
            <a:off x="7620000" y="2362200"/>
            <a:ext cx="4411268" cy="3810002"/>
          </a:xfrm>
          <a:prstGeom prst="rect">
            <a:avLst/>
          </a:prstGeom>
          <a:ln>
            <a:solidFill>
              <a:schemeClr val="accent1"/>
            </a:solidFill>
          </a:ln>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77921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CC1E027D-18B6-41BD-A703-44B6B81A8444}"/>
              </a:ext>
            </a:extLst>
          </p:cNvPr>
          <p:cNvSpPr>
            <a:spLocks noChangeArrowheads="1"/>
          </p:cNvSpPr>
          <p:nvPr/>
        </p:nvSpPr>
        <p:spPr bwMode="auto">
          <a:xfrm>
            <a:off x="152400" y="304800"/>
            <a:ext cx="41910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9pPr>
          </a:lstStyle>
          <a:p>
            <a:pPr>
              <a:spcBef>
                <a:spcPts val="1200"/>
              </a:spcBef>
              <a:buFontTx/>
              <a:buAutoNum type="arabicPeriod"/>
            </a:pPr>
            <a:r>
              <a:rPr kumimoji="0" lang="en-US"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Mission</a:t>
            </a:r>
            <a:endParaRPr kumimoji="0" lang="en-US" altLang="en-US" sz="1100" b="0" i="0" u="none" strike="noStrike" cap="none" normalizeH="0" baseline="0" dirty="0">
              <a:ln>
                <a:noFill/>
              </a:ln>
              <a:solidFill>
                <a:schemeClr val="tx1"/>
              </a:solidFill>
              <a:effectLst/>
            </a:endParaRPr>
          </a:p>
          <a:p>
            <a:pPr defTabSz="914400">
              <a:spcBef>
                <a:spcPts val="1200"/>
              </a:spcBef>
            </a:pPr>
            <a:r>
              <a:rPr lang="en-US" sz="1400" dirty="0"/>
              <a:t>“Mission” was dropped because MODAF dropped Missions object</a:t>
            </a:r>
          </a:p>
          <a:p>
            <a:pPr marL="0" marR="0" lvl="0" indent="0" algn="l" defTabSz="914400" rtl="0" eaLnBrk="0" fontAlgn="base" latinLnBrk="0" hangingPunct="0">
              <a:lnSpc>
                <a:spcPct val="100000"/>
              </a:lnSpc>
              <a:spcBef>
                <a:spcPts val="1200"/>
              </a:spcBef>
              <a:spcAft>
                <a:spcPct val="0"/>
              </a:spcAft>
              <a:buClrTx/>
              <a:buSzTx/>
              <a:buFontTx/>
              <a:buNone/>
              <a:tabLst>
                <a:tab pos="228600" algn="l"/>
                <a:tab pos="457200" algn="l"/>
              </a:tabLst>
            </a:pPr>
            <a:r>
              <a:rPr kumimoji="0" lang="en-US"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A Mission summarizes the goals and objectives of the mission. It describes the purpose along with the intended action.</a:t>
            </a:r>
          </a:p>
          <a:p>
            <a:pPr marL="742950" lvl="1" indent="-285750" defTabSz="914400">
              <a:spcBef>
                <a:spcPts val="1200"/>
              </a:spcBef>
              <a:buFont typeface="Arial" panose="020B0604020202020204" pitchFamily="34" charset="0"/>
              <a:buChar char="•"/>
            </a:pPr>
            <a:r>
              <a:rPr kumimoji="0" lang="en-US"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MODAF:A purpose to which a person, organization or autonomous system is tasked.</a:t>
            </a:r>
          </a:p>
          <a:p>
            <a:pPr marL="742950" lvl="1" indent="-285750" defTabSz="914400">
              <a:spcBef>
                <a:spcPts val="1200"/>
              </a:spcBef>
              <a:buFont typeface="Arial" panose="020B0604020202020204" pitchFamily="34" charset="0"/>
              <a:buChar char="•"/>
            </a:pPr>
            <a:r>
              <a:rPr kumimoji="0" lang="en-US"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DoDAF: An objective together with the purpose of the intended action. (Extension of DDDS 1(A)) Note: Multiple tasks accomplish a mission. (Space and Naval Warfare Systems Command) </a:t>
            </a:r>
            <a:r>
              <a:rPr kumimoji="0" lang="en-US"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Needline</a:t>
            </a:r>
            <a:r>
              <a:rPr kumimoji="0" lang="en-US"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 - requirement that is the logical expression of the need to transfer information among nodes. </a:t>
            </a:r>
          </a:p>
          <a:p>
            <a:pPr marL="742950" lvl="1" indent="-285750" defTabSz="914400">
              <a:spcBef>
                <a:spcPts val="1200"/>
              </a:spcBef>
              <a:buFont typeface="Arial" panose="020B0604020202020204" pitchFamily="34" charset="0"/>
              <a:buChar char="•"/>
            </a:pPr>
            <a:r>
              <a:rPr kumimoji="0" lang="en-US"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CADM: (1/3) (A) The task, together with the purpose, that clearly indicates the action to be taken.</a:t>
            </a:r>
            <a:endParaRPr kumimoji="0" lang="en-US" altLang="en-US" sz="1100" b="0" i="0" u="none" strike="noStrike" cap="none" normalizeH="0" baseline="0" dirty="0">
              <a:ln>
                <a:noFill/>
              </a:ln>
              <a:solidFill>
                <a:schemeClr val="tx1"/>
              </a:solidFill>
              <a:effectLst/>
              <a:latin typeface="Arial" panose="020B0604020202020204" pitchFamily="34" charset="0"/>
            </a:endParaRPr>
          </a:p>
        </p:txBody>
      </p:sp>
      <p:pic>
        <p:nvPicPr>
          <p:cNvPr id="1025" name="Picture 1">
            <a:extLst>
              <a:ext uri="{FF2B5EF4-FFF2-40B4-BE49-F238E27FC236}">
                <a16:creationId xmlns:a16="http://schemas.microsoft.com/office/drawing/2014/main" id="{F12550F2-7468-49CC-9BB5-F29DA09A7E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0603" y="-25400"/>
            <a:ext cx="7451397" cy="4445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0F82CAA5-1E82-4305-8701-088EC2D9BBBF}"/>
              </a:ext>
            </a:extLst>
          </p:cNvPr>
          <p:cNvSpPr>
            <a:spLocks noChangeArrowheads="1"/>
          </p:cNvSpPr>
          <p:nvPr/>
        </p:nvSpPr>
        <p:spPr bwMode="auto">
          <a:xfrm>
            <a:off x="5638800" y="4800600"/>
            <a:ext cx="5793509"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Figure 1 –</a:t>
            </a:r>
            <a:r>
              <a:rPr kumimoji="0" lang="en-US" altLang="en-U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 Elements related to the  Mission stereotype</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a:t>
            </a:r>
            <a:endParaRPr kumimoji="0" lang="en-US" altLang="en-US" sz="1050" b="0" i="0" u="none" strike="noStrike" cap="none" normalizeH="0" baseline="0" dirty="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Attributes</a:t>
            </a:r>
            <a:endParaRPr kumimoji="0" lang="en-US" altLang="en-US" sz="105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The following are attributes of Mission:</a:t>
            </a:r>
            <a:endParaRPr kumimoji="0" lang="en-US" altLang="en-US" sz="1050" b="0" i="0" u="none" strike="noStrike" cap="none" normalizeH="0" baseline="0" dirty="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MissionArea</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 : String[*]  - The area in which the Mission will take place.</a:t>
            </a:r>
            <a:endParaRPr kumimoji="0" lang="en-US" altLang="en-US" sz="1050" b="0" i="0" u="none" strike="noStrike" cap="none" normalizeH="0" baseline="0" dirty="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Extensions</a:t>
            </a:r>
            <a:endParaRPr kumimoji="0" lang="en-US" altLang="en-US" sz="105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The following are extensions for Mission:</a:t>
            </a:r>
            <a:endParaRPr kumimoji="0" lang="en-US" altLang="en-US" sz="1050" b="0" i="0" u="none" strike="noStrike" cap="none" normalizeH="0" baseline="0" dirty="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ngsana New" panose="02020603050405020304" pitchFamily="18" charset="-34"/>
              </a:rPr>
              <a:t>UseCase</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03280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7BE92-4C3D-4164-A70E-5F17A25D7B19}"/>
              </a:ext>
            </a:extLst>
          </p:cNvPr>
          <p:cNvSpPr>
            <a:spLocks noGrp="1"/>
          </p:cNvSpPr>
          <p:nvPr>
            <p:ph type="title"/>
          </p:nvPr>
        </p:nvSpPr>
        <p:spPr/>
        <p:txBody>
          <a:bodyPr/>
          <a:lstStyle/>
          <a:p>
            <a:r>
              <a:rPr lang="en-US" dirty="0"/>
              <a:t>Mission and Mission Threads</a:t>
            </a:r>
          </a:p>
        </p:txBody>
      </p:sp>
      <p:sp>
        <p:nvSpPr>
          <p:cNvPr id="3" name="Content Placeholder 2">
            <a:extLst>
              <a:ext uri="{FF2B5EF4-FFF2-40B4-BE49-F238E27FC236}">
                <a16:creationId xmlns:a16="http://schemas.microsoft.com/office/drawing/2014/main" id="{1F28386F-B0F5-4DDF-BF2C-FB680847F377}"/>
              </a:ext>
            </a:extLst>
          </p:cNvPr>
          <p:cNvSpPr>
            <a:spLocks noGrp="1"/>
          </p:cNvSpPr>
          <p:nvPr>
            <p:ph sz="quarter" idx="15"/>
          </p:nvPr>
        </p:nvSpPr>
        <p:spPr/>
        <p:txBody>
          <a:bodyPr/>
          <a:lstStyle/>
          <a:p>
            <a:r>
              <a:rPr lang="en-US" dirty="0"/>
              <a:t>These concepts are often used in enterprise and SOS modeling</a:t>
            </a:r>
          </a:p>
          <a:p>
            <a:pPr lvl="1"/>
            <a:r>
              <a:rPr lang="en-US" dirty="0"/>
              <a:t>No standard way to model these in UAF</a:t>
            </a:r>
          </a:p>
          <a:p>
            <a:pPr lvl="1"/>
            <a:r>
              <a:rPr lang="en-US" dirty="0"/>
              <a:t>Added “Enterprise Mission” in UAF v1.2, but this does not seem satisfactory to deal with this concept</a:t>
            </a:r>
          </a:p>
          <a:p>
            <a:pPr lvl="1"/>
            <a:endParaRPr lang="en-US" dirty="0"/>
          </a:p>
          <a:p>
            <a:endParaRPr lang="en-US" dirty="0"/>
          </a:p>
        </p:txBody>
      </p:sp>
      <p:pic>
        <p:nvPicPr>
          <p:cNvPr id="5" name="Picture 4">
            <a:extLst>
              <a:ext uri="{FF2B5EF4-FFF2-40B4-BE49-F238E27FC236}">
                <a16:creationId xmlns:a16="http://schemas.microsoft.com/office/drawing/2014/main" id="{373A30DF-2559-4DA8-B59B-1F86FB6CC8FC}"/>
              </a:ext>
            </a:extLst>
          </p:cNvPr>
          <p:cNvPicPr>
            <a:picLocks noChangeAspect="1"/>
          </p:cNvPicPr>
          <p:nvPr/>
        </p:nvPicPr>
        <p:blipFill>
          <a:blip r:embed="rId2"/>
          <a:stretch>
            <a:fillRect/>
          </a:stretch>
        </p:blipFill>
        <p:spPr>
          <a:xfrm>
            <a:off x="228600" y="2057400"/>
            <a:ext cx="4495800" cy="3200400"/>
          </a:xfrm>
          <a:prstGeom prst="rect">
            <a:avLst/>
          </a:prstGeom>
        </p:spPr>
      </p:pic>
      <p:pic>
        <p:nvPicPr>
          <p:cNvPr id="7" name="Picture 6">
            <a:extLst>
              <a:ext uri="{FF2B5EF4-FFF2-40B4-BE49-F238E27FC236}">
                <a16:creationId xmlns:a16="http://schemas.microsoft.com/office/drawing/2014/main" id="{FC2D63D5-D7F1-48BD-BD3E-76E6C9B48DD3}"/>
              </a:ext>
            </a:extLst>
          </p:cNvPr>
          <p:cNvPicPr>
            <a:picLocks noChangeAspect="1"/>
          </p:cNvPicPr>
          <p:nvPr/>
        </p:nvPicPr>
        <p:blipFill>
          <a:blip r:embed="rId3"/>
          <a:stretch>
            <a:fillRect/>
          </a:stretch>
        </p:blipFill>
        <p:spPr>
          <a:xfrm>
            <a:off x="4830334" y="3393366"/>
            <a:ext cx="7256892" cy="3222021"/>
          </a:xfrm>
          <a:prstGeom prst="rect">
            <a:avLst/>
          </a:prstGeom>
        </p:spPr>
      </p:pic>
    </p:spTree>
    <p:extLst>
      <p:ext uri="{BB962C8B-B14F-4D97-AF65-F5344CB8AC3E}">
        <p14:creationId xmlns:p14="http://schemas.microsoft.com/office/powerpoint/2010/main" val="534082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E4C87-ABDA-4BB4-9BEA-993C74BC7549}"/>
              </a:ext>
            </a:extLst>
          </p:cNvPr>
          <p:cNvSpPr>
            <a:spLocks noGrp="1"/>
          </p:cNvSpPr>
          <p:nvPr>
            <p:ph type="title"/>
          </p:nvPr>
        </p:nvSpPr>
        <p:spPr/>
        <p:txBody>
          <a:bodyPr/>
          <a:lstStyle/>
          <a:p>
            <a:r>
              <a:rPr lang="en-US" dirty="0"/>
              <a:t>Summary &amp; Overview (</a:t>
            </a:r>
            <a:r>
              <a:rPr lang="en-US" dirty="0" err="1"/>
              <a:t>wrt</a:t>
            </a:r>
            <a:r>
              <a:rPr lang="en-US" dirty="0"/>
              <a:t> Mission)</a:t>
            </a:r>
          </a:p>
        </p:txBody>
      </p:sp>
      <p:pic>
        <p:nvPicPr>
          <p:cNvPr id="4" name="Picture 3">
            <a:extLst>
              <a:ext uri="{FF2B5EF4-FFF2-40B4-BE49-F238E27FC236}">
                <a16:creationId xmlns:a16="http://schemas.microsoft.com/office/drawing/2014/main" id="{35C5813D-860F-44FB-8650-FFDA1A307860}"/>
              </a:ext>
            </a:extLst>
          </p:cNvPr>
          <p:cNvPicPr/>
          <p:nvPr/>
        </p:nvPicPr>
        <p:blipFill>
          <a:blip r:embed="rId2" cstate="print"/>
          <a:stretch>
            <a:fillRect/>
          </a:stretch>
        </p:blipFill>
        <p:spPr>
          <a:xfrm>
            <a:off x="0" y="762000"/>
            <a:ext cx="12192000" cy="5659642"/>
          </a:xfrm>
          <a:prstGeom prst="rect">
            <a:avLst/>
          </a:prstGeom>
        </p:spPr>
      </p:pic>
      <p:sp>
        <p:nvSpPr>
          <p:cNvPr id="5" name="Oval 4">
            <a:extLst>
              <a:ext uri="{FF2B5EF4-FFF2-40B4-BE49-F238E27FC236}">
                <a16:creationId xmlns:a16="http://schemas.microsoft.com/office/drawing/2014/main" id="{D2C9A12E-0F13-4D9F-B286-F7FA5AF290FF}"/>
              </a:ext>
            </a:extLst>
          </p:cNvPr>
          <p:cNvSpPr/>
          <p:nvPr/>
        </p:nvSpPr>
        <p:spPr>
          <a:xfrm>
            <a:off x="8458200" y="3429000"/>
            <a:ext cx="1447800" cy="838200"/>
          </a:xfrm>
          <a:prstGeom prst="ellipse">
            <a:avLst/>
          </a:prstGeom>
          <a:noFill/>
          <a:ln w="28575">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3469582648"/>
      </p:ext>
    </p:extLst>
  </p:cSld>
  <p:clrMapOvr>
    <a:masterClrMapping/>
  </p:clrMapOvr>
</p:sld>
</file>

<file path=ppt/theme/theme1.xml><?xml version="1.0" encoding="utf-8"?>
<a:theme xmlns:a="http://schemas.openxmlformats.org/drawingml/2006/main" name="Default Theme">
  <a:themeElements>
    <a:clrScheme name="Aerospace New Colors">
      <a:dk1>
        <a:srgbClr val="000000"/>
      </a:dk1>
      <a:lt1>
        <a:sysClr val="window" lastClr="FFFFFF"/>
      </a:lt1>
      <a:dk2>
        <a:srgbClr val="6F6F70"/>
      </a:dk2>
      <a:lt2>
        <a:srgbClr val="2E008B"/>
      </a:lt2>
      <a:accent1>
        <a:srgbClr val="5E8AB4"/>
      </a:accent1>
      <a:accent2>
        <a:srgbClr val="9B7793"/>
      </a:accent2>
      <a:accent3>
        <a:srgbClr val="FF8F1C"/>
      </a:accent3>
      <a:accent4>
        <a:srgbClr val="FFC72C"/>
      </a:accent4>
      <a:accent5>
        <a:srgbClr val="4F868E"/>
      </a:accent5>
      <a:accent6>
        <a:srgbClr val="A4D65E"/>
      </a:accent6>
      <a:hlink>
        <a:srgbClr val="5E8AB4"/>
      </a:hlink>
      <a:folHlink>
        <a:srgbClr val="4F86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effectLst/>
      </a:spPr>
      <a:bodyPr rtlCol="0" anchor="ctr"/>
      <a:lstStyle>
        <a:defPPr algn="ctr">
          <a:defRPr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fault Theme" id="{7AA79D18-F6E1-4D6C-8420-9C5A770C01B4}" vid="{54399ECB-4BC6-4E85-BB42-F3A69C52828F}"/>
    </a:ext>
  </a:extLst>
</a:theme>
</file>

<file path=ppt/theme/theme2.xml><?xml version="1.0" encoding="utf-8"?>
<a:theme xmlns:a="http://schemas.openxmlformats.org/drawingml/2006/main" name="2_Corporate Template_Security Markings">
  <a:themeElements>
    <a:clrScheme name="Aerospace New Colors">
      <a:dk1>
        <a:srgbClr val="000000"/>
      </a:dk1>
      <a:lt1>
        <a:sysClr val="window" lastClr="FFFFFF"/>
      </a:lt1>
      <a:dk2>
        <a:srgbClr val="6F6F70"/>
      </a:dk2>
      <a:lt2>
        <a:srgbClr val="2E008B"/>
      </a:lt2>
      <a:accent1>
        <a:srgbClr val="5E8AB4"/>
      </a:accent1>
      <a:accent2>
        <a:srgbClr val="9B7793"/>
      </a:accent2>
      <a:accent3>
        <a:srgbClr val="FF8F1C"/>
      </a:accent3>
      <a:accent4>
        <a:srgbClr val="FFC72C"/>
      </a:accent4>
      <a:accent5>
        <a:srgbClr val="4F868E"/>
      </a:accent5>
      <a:accent6>
        <a:srgbClr val="A4D65E"/>
      </a:accent6>
      <a:hlink>
        <a:srgbClr val="5E8AB4"/>
      </a:hlink>
      <a:folHlink>
        <a:srgbClr val="4F86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effectLst/>
      </a:spPr>
      <a:bodyPr rtlCol="0" anchor="ctr"/>
      <a:lstStyle>
        <a:defPPr algn="ctr">
          <a:defRPr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6E7CC2E9-97E7-44E2-9CEF-94245A140030}" vid="{4E14C260-738B-43BB-B364-E6985E06DA98}"/>
    </a:ext>
  </a:extLst>
</a:theme>
</file>

<file path=ppt/theme/theme3.xml><?xml version="1.0" encoding="utf-8"?>
<a:theme xmlns:a="http://schemas.openxmlformats.org/drawingml/2006/main" name="3_Standard Title ">
  <a:themeElements>
    <a:clrScheme name="1">
      <a:dk1>
        <a:srgbClr val="000000"/>
      </a:dk1>
      <a:lt1>
        <a:srgbClr val="FFFFFF"/>
      </a:lt1>
      <a:dk2>
        <a:srgbClr val="6F6F6F"/>
      </a:dk2>
      <a:lt2>
        <a:srgbClr val="EEECE1"/>
      </a:lt2>
      <a:accent1>
        <a:srgbClr val="5E8AB3"/>
      </a:accent1>
      <a:accent2>
        <a:srgbClr val="9B7793"/>
      </a:accent2>
      <a:accent3>
        <a:srgbClr val="FF8F1C"/>
      </a:accent3>
      <a:accent4>
        <a:srgbClr val="FFC72C"/>
      </a:accent4>
      <a:accent5>
        <a:srgbClr val="4F868E"/>
      </a:accent5>
      <a:accent6>
        <a:srgbClr val="A3D65E"/>
      </a:accent6>
      <a:hlink>
        <a:srgbClr val="5E8AB3"/>
      </a:hlink>
      <a:folHlink>
        <a:srgbClr val="4F868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6E7CC2E9-97E7-44E2-9CEF-94245A140030}" vid="{46BA43DB-6872-4722-BB01-E569EEF72301}"/>
    </a:ext>
  </a:extLst>
</a:theme>
</file>

<file path=ppt/theme/theme4.xml><?xml version="1.0" encoding="utf-8"?>
<a:theme xmlns:a="http://schemas.openxmlformats.org/drawingml/2006/main" name="Thales_Systems-KTD_16.9">
  <a:themeElements>
    <a:clrScheme name="Personnalisée 80">
      <a:dk1>
        <a:srgbClr val="333366"/>
      </a:dk1>
      <a:lt1>
        <a:srgbClr val="FFFFFF"/>
      </a:lt1>
      <a:dk2>
        <a:srgbClr val="333366"/>
      </a:dk2>
      <a:lt2>
        <a:srgbClr val="1B425F"/>
      </a:lt2>
      <a:accent1>
        <a:srgbClr val="1B425F"/>
      </a:accent1>
      <a:accent2>
        <a:srgbClr val="333366"/>
      </a:accent2>
      <a:accent3>
        <a:srgbClr val="5CBFD4"/>
      </a:accent3>
      <a:accent4>
        <a:srgbClr val="505050"/>
      </a:accent4>
      <a:accent5>
        <a:srgbClr val="969696"/>
      </a:accent5>
      <a:accent6>
        <a:srgbClr val="2C709B"/>
      </a:accent6>
      <a:hlink>
        <a:srgbClr val="333366"/>
      </a:hlink>
      <a:folHlink>
        <a:srgbClr val="333366"/>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9525"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1400" dirty="0" err="1" smtClean="0"/>
        </a:defPPr>
      </a:lstStyle>
    </a:txDef>
  </a:objectDefaults>
  <a:extraClrSchemeLst/>
  <a:extLst>
    <a:ext uri="{05A4C25C-085E-4340-85A3-A5531E510DB2}">
      <thm15:themeFamily xmlns:thm15="http://schemas.microsoft.com/office/thememl/2012/main" name="Thales_global_16.9_VA" id="{86CC8F7D-9707-45A9-8669-186997B63664}" vid="{3F69A910-136C-4223-9121-69E4943F2EDA}"/>
    </a:ext>
  </a:extLst>
</a:theme>
</file>

<file path=docProps/app.xml><?xml version="1.0" encoding="utf-8"?>
<Properties xmlns="http://schemas.openxmlformats.org/officeDocument/2006/extended-properties" xmlns:vt="http://schemas.openxmlformats.org/officeDocument/2006/docPropsVTypes">
  <Template>Default Theme</Template>
  <TotalTime>2920</TotalTime>
  <Words>1749</Words>
  <Application>Microsoft Office PowerPoint</Application>
  <PresentationFormat>Widescreen</PresentationFormat>
  <Paragraphs>147</Paragraphs>
  <Slides>17</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17</vt:i4>
      </vt:variant>
    </vt:vector>
  </HeadingPairs>
  <TitlesOfParts>
    <vt:vector size="26" baseType="lpstr">
      <vt:lpstr>Arial</vt:lpstr>
      <vt:lpstr>Calibri</vt:lpstr>
      <vt:lpstr>Century Gothic</vt:lpstr>
      <vt:lpstr>Mistral</vt:lpstr>
      <vt:lpstr>Wingdings</vt:lpstr>
      <vt:lpstr>Default Theme</vt:lpstr>
      <vt:lpstr>2_Corporate Template_Security Markings</vt:lpstr>
      <vt:lpstr>3_Standard Title </vt:lpstr>
      <vt:lpstr>Thales_Systems-KTD_16.9</vt:lpstr>
      <vt:lpstr>Proposed Changes for UAF v1.3</vt:lpstr>
      <vt:lpstr>NATO Architecture Framework</vt:lpstr>
      <vt:lpstr>NATO Information Element Mapping</vt:lpstr>
      <vt:lpstr>Operational Nodes</vt:lpstr>
      <vt:lpstr>NAF “Needline” Concept</vt:lpstr>
      <vt:lpstr>Mission: Architecture Traceability (wrt Mission)</vt:lpstr>
      <vt:lpstr>PowerPoint Presentation</vt:lpstr>
      <vt:lpstr>Mission and Mission Threads</vt:lpstr>
      <vt:lpstr>Summary &amp; Overview (wrt Mission)</vt:lpstr>
      <vt:lpstr>Strategic Processes (wrt Mission)</vt:lpstr>
      <vt:lpstr>PowerPoint Presentation</vt:lpstr>
      <vt:lpstr>Mission Threads</vt:lpstr>
      <vt:lpstr>Location Types (eg, Platform)</vt:lpstr>
      <vt:lpstr>Location Types (eg, Platform)</vt:lpstr>
      <vt:lpstr>Difference Between Location and Place</vt:lpstr>
      <vt:lpstr>Location Types (eg, Platform)</vt:lpstr>
      <vt:lpstr>Proposal: Add Platform &amp; Organizational Location objects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O'Neil</dc:creator>
  <cp:lastModifiedBy>James N Martin</cp:lastModifiedBy>
  <cp:revision>199</cp:revision>
  <cp:lastPrinted>2022-03-16T20:53:35Z</cp:lastPrinted>
  <dcterms:created xsi:type="dcterms:W3CDTF">2021-02-14T15:52:10Z</dcterms:created>
  <dcterms:modified xsi:type="dcterms:W3CDTF">2022-06-01T12:42:31Z</dcterms:modified>
</cp:coreProperties>
</file>