
<file path=[Content_Types].xml><?xml version="1.0" encoding="utf-8"?>
<Types xmlns="http://schemas.openxmlformats.org/package/2006/content-types">
  <Default Extension="emf" ContentType="image/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87" r:id="rId3"/>
    <p:sldMasterId id="2147483692" r:id="rId4"/>
  </p:sldMasterIdLst>
  <p:sldIdLst>
    <p:sldId id="329" r:id="rId5"/>
    <p:sldId id="269" r:id="rId6"/>
    <p:sldId id="2441" r:id="rId7"/>
    <p:sldId id="2442" r:id="rId8"/>
    <p:sldId id="279" r:id="rId9"/>
    <p:sldId id="318" r:id="rId10"/>
    <p:sldId id="2440" r:id="rId11"/>
    <p:sldId id="311" r:id="rId12"/>
    <p:sldId id="310" r:id="rId13"/>
    <p:sldId id="313" r:id="rId14"/>
  </p:sldIdLst>
  <p:sldSz cx="12192000" cy="6858000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0065" autoAdjust="0"/>
    <p:restoredTop sz="95853" autoAdjust="0"/>
  </p:normalViewPr>
  <p:slideViewPr>
    <p:cSldViewPr>
      <p:cViewPr varScale="1">
        <p:scale>
          <a:sx n="89" d="100"/>
          <a:sy n="89" d="100"/>
        </p:scale>
        <p:origin x="114" y="30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737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I_Risk Format_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88294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J_Contact Informa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234985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K_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6404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944DE-0323-4A96-ABAC-B56B3A73A4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325C67-2417-4B36-9591-219BDC9D7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C8867-703A-47BD-BD7D-459C5B89B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28F5E-7C53-49E1-9743-A0FC3664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1D9A0-703A-4E65-A47E-05B998D7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387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C8FA7F-F822-4833-89FC-141BBE345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CECE5D-1BFE-4EBE-B905-0390024B9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8B6A07-EFC6-4CEA-B211-0D15CC868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5461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FDA403-2B3C-42D0-81E3-906EBD14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C5D47-9A77-4B08-A727-ECBA66FDF2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8AD19-69E2-4605-8F5B-8512CF985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3A7CA-4443-40B7-8975-50D854AE7CD9}" type="datetimeFigureOut">
              <a:rPr lang="en-US" smtClean="0"/>
              <a:t>6/1/2022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3D514-3635-4445-BBE9-BFA57F118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D1707-F23E-46FC-ACF5-1AB27F0B6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0AA3E-3D22-401D-B700-8230AA9E97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813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A_Basic_Master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19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B_Header_Blank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6420592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C_Acronym_Box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6471071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D_Lef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6" y="1225566"/>
            <a:ext cx="5660576" cy="4798717"/>
          </a:xfrm>
          <a:prstGeom prst="rect">
            <a:avLst/>
          </a:prstGeom>
        </p:spPr>
        <p:txBody>
          <a:bodyPr vert="horz"/>
          <a:lstStyle>
            <a:lvl1pPr marL="177800" indent="-161925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3473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A_Basic_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893380"/>
            <a:ext cx="11271681" cy="5731532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571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E_Right_Text_Pictur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68573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350437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F_Quad_Char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4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02351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G_Compare_Contrast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9441658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H_Risk Format_Corner_markings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5262577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I_Risk Format_Large Im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7" hasCustomPrompt="1"/>
          </p:nvPr>
        </p:nvSpPr>
        <p:spPr>
          <a:xfrm>
            <a:off x="304798" y="1134320"/>
            <a:ext cx="4954140" cy="4861367"/>
          </a:xfrm>
          <a:prstGeom prst="rect">
            <a:avLst/>
          </a:prstGeom>
        </p:spPr>
        <p:txBody>
          <a:bodyPr vert="horz"/>
          <a:lstStyle>
            <a:lvl1pPr marL="180975" indent="-180975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r>
              <a:rPr lang="en-US" dirty="0"/>
              <a:t>Bullet 1 level – Bullet 130% size text – Black, 16 point Arial</a:t>
            </a:r>
          </a:p>
          <a:p>
            <a:pPr lvl="1"/>
            <a:r>
              <a:rPr lang="en-US" dirty="0"/>
              <a:t>Bullet 2 level – 14 point Arial Italic</a:t>
            </a:r>
          </a:p>
          <a:p>
            <a:pPr lvl="2"/>
            <a:r>
              <a:rPr lang="en-US" dirty="0"/>
              <a:t>Bullet 3 level – Bullet 125% size text – 14 point Arial</a:t>
            </a:r>
          </a:p>
          <a:p>
            <a:pPr lvl="3"/>
            <a:r>
              <a:rPr lang="en-US" dirty="0"/>
              <a:t>Bullet 4 level – 14 point Arial Italic</a:t>
            </a:r>
          </a:p>
          <a:p>
            <a:pPr lvl="4"/>
            <a:r>
              <a:rPr lang="en-US" dirty="0"/>
              <a:t>Bullet 5 level – Bullet 100% size text – 14 point Arial</a:t>
            </a:r>
          </a:p>
        </p:txBody>
      </p:sp>
      <p:pic>
        <p:nvPicPr>
          <p:cNvPr id="9" name="Picture 8" descr="CCEO Risk Format_P8sample_crosshatch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2204" y="1134532"/>
            <a:ext cx="6164275" cy="456468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412205" y="5777499"/>
            <a:ext cx="6145364" cy="220573"/>
            <a:chOff x="4333069" y="5714104"/>
            <a:chExt cx="4609023" cy="220573"/>
          </a:xfrm>
        </p:grpSpPr>
        <p:sp>
          <p:nvSpPr>
            <p:cNvPr id="11" name="Rectangle 10"/>
            <p:cNvSpPr/>
            <p:nvPr/>
          </p:nvSpPr>
          <p:spPr>
            <a:xfrm>
              <a:off x="4333069" y="5748518"/>
              <a:ext cx="228600" cy="152400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987786" y="5748724"/>
              <a:ext cx="228600" cy="152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44208" y="5714104"/>
              <a:ext cx="4397884" cy="2205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000"/>
                </a:lnSpc>
                <a:tabLst>
                  <a:tab pos="2630488" algn="l"/>
                </a:tabLst>
              </a:pPr>
              <a:r>
                <a:rPr lang="en-US" sz="900" dirty="0"/>
                <a:t>Current risk assessment with uncertainty	Expected risk assessment with	proposed mitigation</a:t>
              </a:r>
            </a:p>
          </p:txBody>
        </p:sp>
      </p:grp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10755632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J_Contact Informa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13242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798717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  <a:p>
            <a:pPr lvl="4"/>
            <a:endParaRPr lang="en-US" dirty="0"/>
          </a:p>
        </p:txBody>
      </p:sp>
      <p:sp>
        <p:nvSpPr>
          <p:cNvPr id="7" name="Text Box 19"/>
          <p:cNvSpPr txBox="1">
            <a:spLocks noChangeArrowheads="1"/>
          </p:cNvSpPr>
          <p:nvPr/>
        </p:nvSpPr>
        <p:spPr bwMode="auto">
          <a:xfrm>
            <a:off x="320023" y="6395155"/>
            <a:ext cx="2244956" cy="3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b">
            <a:prstTxWarp prst="textNoShape">
              <a:avLst/>
            </a:prstTxWarp>
            <a:spAutoFit/>
          </a:bodyPr>
          <a:lstStyle/>
          <a:p>
            <a:pPr>
              <a:lnSpc>
                <a:spcPts val="860"/>
              </a:lnSpc>
            </a:pPr>
            <a:r>
              <a:rPr lang="en-US" sz="800" dirty="0"/>
              <a:t>e-mail address</a:t>
            </a:r>
          </a:p>
          <a:p>
            <a:pPr>
              <a:lnSpc>
                <a:spcPts val="860"/>
              </a:lnSpc>
            </a:pPr>
            <a:r>
              <a:rPr lang="en-US" sz="800" dirty="0"/>
              <a:t>Department/subdivision name</a:t>
            </a:r>
          </a:p>
        </p:txBody>
      </p:sp>
    </p:spTree>
    <p:extLst>
      <p:ext uri="{BB962C8B-B14F-4D97-AF65-F5344CB8AC3E}">
        <p14:creationId xmlns:p14="http://schemas.microsoft.com/office/powerpoint/2010/main" val="1260580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K_Transition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04800" y="2111898"/>
            <a:ext cx="10831285" cy="1063867"/>
          </a:xfrm>
          <a:prstGeom prst="rect">
            <a:avLst/>
          </a:prstGeom>
        </p:spPr>
        <p:txBody>
          <a:bodyPr/>
          <a:lstStyle>
            <a:lvl1pPr algn="l">
              <a:defRPr sz="3200" b="1" i="1" baseline="0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Transition Slide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04800" y="3245325"/>
            <a:ext cx="1083128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Transition Subtitle</a:t>
            </a:r>
          </a:p>
        </p:txBody>
      </p:sp>
    </p:spTree>
    <p:extLst>
      <p:ext uri="{BB962C8B-B14F-4D97-AF65-F5344CB8AC3E}">
        <p14:creationId xmlns:p14="http://schemas.microsoft.com/office/powerpoint/2010/main" val="12097252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A_Title and Informa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38454547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B_Title and Information Page_mark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821800" y="1660395"/>
            <a:ext cx="6801853" cy="1239457"/>
          </a:xfrm>
          <a:prstGeom prst="rect">
            <a:avLst/>
          </a:prstGeom>
        </p:spPr>
        <p:txBody>
          <a:bodyPr anchor="t" anchorCtr="0"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6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Your Title – 26 Point Arial, Bold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821800" y="3124909"/>
            <a:ext cx="6801853" cy="1001228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000" dirty="0"/>
              <a:t>Speaker’s name</a:t>
            </a:r>
            <a:br>
              <a:rPr lang="en-US" sz="2000" dirty="0"/>
            </a:br>
            <a:r>
              <a:rPr lang="en-US" sz="2000" dirty="0"/>
              <a:t>and organization – </a:t>
            </a:r>
            <a:br>
              <a:rPr lang="en-US" sz="2000" dirty="0"/>
            </a:br>
            <a:r>
              <a:rPr lang="en-US" sz="2000" dirty="0"/>
              <a:t>20 Point Arial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821302" y="4355982"/>
            <a:ext cx="6803007" cy="457844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FontTx/>
              <a:buNone/>
              <a:defRPr sz="1800" b="1" i="1">
                <a:solidFill>
                  <a:schemeClr val="bg1"/>
                </a:solidFill>
                <a:effectLst>
                  <a:outerShdw blurRad="50800" dist="50800" dir="4260000" algn="tl" rotWithShape="0">
                    <a:prstClr val="black"/>
                  </a:outerShdw>
                </a:effectLst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 dirty="0"/>
              <a:t>Date – 18 point Arial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2" y="6619166"/>
            <a:ext cx="12191999" cy="23883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This Box Is For Security Markings</a:t>
            </a:r>
          </a:p>
        </p:txBody>
      </p:sp>
      <p:sp>
        <p:nvSpPr>
          <p:cNvPr id="11" name="Date Placeholder 3"/>
          <p:cNvSpPr txBox="1">
            <a:spLocks/>
          </p:cNvSpPr>
          <p:nvPr/>
        </p:nvSpPr>
        <p:spPr>
          <a:xfrm>
            <a:off x="269461" y="6492876"/>
            <a:ext cx="355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900" i="1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1200" cap="none" spc="0" normalizeH="0" baseline="0" noProof="0" dirty="0">
                <a:ln>
                  <a:noFill/>
                </a:ln>
                <a:solidFill>
                  <a:srgbClr val="2E008B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© 2022 The Aerospace Corporation</a:t>
            </a:r>
          </a:p>
        </p:txBody>
      </p:sp>
    </p:spTree>
    <p:extLst>
      <p:ext uri="{BB962C8B-B14F-4D97-AF65-F5344CB8AC3E}">
        <p14:creationId xmlns:p14="http://schemas.microsoft.com/office/powerpoint/2010/main" val="17998972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C_Closing_Q&amp;A_Back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5029199" y="2595234"/>
            <a:ext cx="6135044" cy="123164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 b="1" i="1" baseline="0">
                <a:solidFill>
                  <a:schemeClr val="bg1"/>
                </a:solidFill>
                <a:effectLst>
                  <a:outerShdw blurRad="50800" dist="38100" dir="4260000" algn="tl" rotWithShape="0">
                    <a:prstClr val="black"/>
                  </a:outerShdw>
                </a:effectLst>
                <a:latin typeface="Arial"/>
                <a:cs typeface="Arial"/>
              </a:defRPr>
            </a:lvl1pPr>
          </a:lstStyle>
          <a:p>
            <a:r>
              <a:rPr lang="en-US" dirty="0"/>
              <a:t>Closing</a:t>
            </a:r>
            <a:br>
              <a:rPr lang="en-US" dirty="0"/>
            </a:br>
            <a:r>
              <a:rPr lang="en-US" dirty="0"/>
              <a:t>Questions</a:t>
            </a:r>
            <a:br>
              <a:rPr lang="en-US" dirty="0"/>
            </a:br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08018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B_Header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4244295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- Slid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ZoneTexte 16"/>
          <p:cNvSpPr txBox="1"/>
          <p:nvPr userDrawn="1"/>
        </p:nvSpPr>
        <p:spPr>
          <a:xfrm>
            <a:off x="5089233" y="6606811"/>
            <a:ext cx="2377574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</a:t>
            </a:r>
            <a:r>
              <a:rPr lang="en-GB" sz="933" baseline="0" dirty="0"/>
              <a:t> T</a:t>
            </a:r>
            <a:r>
              <a:rPr lang="en-GB" sz="933" dirty="0"/>
              <a:t>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8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939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1- 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402733" y="1342954"/>
            <a:ext cx="6557364" cy="4254383"/>
          </a:xfrm>
        </p:spPr>
        <p:txBody>
          <a:bodyPr/>
          <a:lstStyle>
            <a:lvl1pPr algn="l">
              <a:defRPr sz="3467">
                <a:solidFill>
                  <a:schemeClr val="bg2"/>
                </a:solidFill>
              </a:defRPr>
            </a:lvl1pPr>
          </a:lstStyle>
          <a:p>
            <a:r>
              <a:rPr lang="en-AU" noProof="0" dirty="0"/>
              <a:t>Click to edit Master </a:t>
            </a:r>
            <a:br>
              <a:rPr lang="en-AU" noProof="0" dirty="0"/>
            </a:br>
            <a:r>
              <a:rPr lang="en-AU" noProof="0" dirty="0"/>
              <a:t>title style</a:t>
            </a:r>
            <a:endParaRPr lang="fr-FR" dirty="0"/>
          </a:p>
        </p:txBody>
      </p:sp>
      <p:sp>
        <p:nvSpPr>
          <p:cNvPr id="32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02733" y="4179769"/>
            <a:ext cx="6557364" cy="379656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 b="1" cap="all">
                <a:solidFill>
                  <a:schemeClr val="accent4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noProof="0" dirty="0"/>
              <a:t>Click to edit master Text styles</a:t>
            </a:r>
          </a:p>
        </p:txBody>
      </p:sp>
      <p:sp>
        <p:nvSpPr>
          <p:cNvPr id="14" name="Demi-cadre 13"/>
          <p:cNvSpPr/>
          <p:nvPr userDrawn="1"/>
        </p:nvSpPr>
        <p:spPr bwMode="auto">
          <a:xfrm>
            <a:off x="402732" y="19313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17" name="Demi-cadre 16"/>
          <p:cNvSpPr/>
          <p:nvPr userDrawn="1"/>
        </p:nvSpPr>
        <p:spPr bwMode="auto">
          <a:xfrm flipH="1" flipV="1">
            <a:off x="6445211" y="4518415"/>
            <a:ext cx="514885" cy="525284"/>
          </a:xfrm>
          <a:prstGeom prst="halfFrame">
            <a:avLst>
              <a:gd name="adj1" fmla="val 12269"/>
              <a:gd name="adj2" fmla="val 13535"/>
            </a:avLst>
          </a:prstGeom>
          <a:solidFill>
            <a:srgbClr val="1B425F"/>
          </a:solidFill>
          <a:ln>
            <a:noFill/>
          </a:ln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fr-FR" sz="2400"/>
          </a:p>
        </p:txBody>
      </p:sp>
      <p:sp>
        <p:nvSpPr>
          <p:cNvPr id="18" name="ZoneTexte 17"/>
          <p:cNvSpPr txBox="1"/>
          <p:nvPr userDrawn="1"/>
        </p:nvSpPr>
        <p:spPr>
          <a:xfrm>
            <a:off x="5106066" y="6606811"/>
            <a:ext cx="234391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GB" sz="933" dirty="0"/>
              <a:t>Copyright © Thales. All rights reserved</a:t>
            </a:r>
          </a:p>
        </p:txBody>
      </p:sp>
      <p:sp>
        <p:nvSpPr>
          <p:cNvPr id="16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3" y="346077"/>
            <a:ext cx="2934193" cy="6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5521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spcAft>
                <a:spcPts val="1600"/>
              </a:spcAft>
              <a:defRPr/>
            </a:lvl1pPr>
            <a:lvl3pPr>
              <a:defRPr/>
            </a:lvl3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  <a:p>
            <a:pPr lvl="2"/>
            <a:endParaRPr lang="en-AU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463941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09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97600" y="961237"/>
            <a:ext cx="5384800" cy="5223289"/>
          </a:xfrm>
          <a:prstGeom prst="rect">
            <a:avLst/>
          </a:prstGeo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731678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9929023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352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C_Acronym_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5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34533" y="1203264"/>
            <a:ext cx="11271681" cy="4307521"/>
          </a:xfrm>
          <a:prstGeom prst="rect">
            <a:avLst/>
          </a:prstGeom>
        </p:spPr>
        <p:txBody>
          <a:bodyPr vert="horz"/>
          <a:lstStyle>
            <a:lvl1pPr marL="171450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30000"/>
              <a:defRPr sz="1600"/>
            </a:lvl3pPr>
            <a:lvl4pPr marL="1201738" indent="-228600">
              <a:defRPr sz="1600"/>
            </a:lvl4pPr>
            <a:lvl5pPr marL="1430338" marR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 sz="1600"/>
            </a:lvl5pPr>
          </a:lstStyle>
          <a:p>
            <a:pPr marL="171450" marR="0" lvl="0" indent="-176213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30000"/>
              <a:buFont typeface="Arial"/>
              <a:buChar char="•"/>
              <a:tabLst/>
              <a:defRPr/>
            </a:pPr>
            <a:r>
              <a:rPr lang="en-US" dirty="0"/>
              <a:t>This is a multipurpose box—use for text, tables, charts or video</a:t>
            </a:r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04797" y="5653378"/>
            <a:ext cx="11271683" cy="470841"/>
          </a:xfrm>
          <a:prstGeom prst="rect">
            <a:avLst/>
          </a:prstGeom>
        </p:spPr>
        <p:txBody>
          <a:bodyPr vert="horz" numCol="4"/>
          <a:lstStyle>
            <a:lvl1pPr marL="0" marR="0" indent="0" algn="l" defTabSz="457200" rtl="0" eaLnBrk="1" fontAlgn="auto" latinLnBrk="0" hangingPunct="1">
              <a:lnSpc>
                <a:spcPts val="1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>
                <a:tab pos="1825625" algn="l"/>
                <a:tab pos="3659188" algn="l"/>
                <a:tab pos="5484813" algn="l"/>
              </a:tabLst>
              <a:defRPr sz="800" b="1" i="1" baseline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ACR1 = Acronym 1</a:t>
            </a:r>
            <a:br>
              <a:rPr lang="en-US" dirty="0"/>
            </a:br>
            <a:r>
              <a:rPr lang="en-US" dirty="0"/>
              <a:t>ACR2 = Acronym 2</a:t>
            </a:r>
            <a:br>
              <a:rPr lang="en-US" dirty="0"/>
            </a:br>
            <a:r>
              <a:rPr lang="en-US" dirty="0"/>
              <a:t>ACR3 = Acronym 3</a:t>
            </a:r>
            <a:br>
              <a:rPr lang="en-US" dirty="0"/>
            </a:br>
            <a:r>
              <a:rPr lang="en-US" dirty="0"/>
              <a:t>ACR4 = Acronym 4</a:t>
            </a:r>
            <a:br>
              <a:rPr lang="en-US" dirty="0"/>
            </a:br>
            <a:r>
              <a:rPr lang="en-US" dirty="0"/>
              <a:t>ACR5 = Acronym 5</a:t>
            </a:r>
            <a:br>
              <a:rPr lang="en-US" dirty="0"/>
            </a:br>
            <a:r>
              <a:rPr lang="en-US" dirty="0"/>
              <a:t>ACR6 = Acronym 6</a:t>
            </a:r>
            <a:br>
              <a:rPr lang="en-US" dirty="0"/>
            </a:br>
            <a:r>
              <a:rPr lang="en-US" dirty="0"/>
              <a:t>ACR7 = Acronym 7</a:t>
            </a:r>
            <a:br>
              <a:rPr lang="en-US" dirty="0"/>
            </a:br>
            <a:r>
              <a:rPr lang="en-US" dirty="0"/>
              <a:t>ACR8 = Acronym 8</a:t>
            </a:r>
          </a:p>
        </p:txBody>
      </p:sp>
    </p:spTree>
    <p:extLst>
      <p:ext uri="{BB962C8B-B14F-4D97-AF65-F5344CB8AC3E}">
        <p14:creationId xmlns:p14="http://schemas.microsoft.com/office/powerpoint/2010/main" val="12535354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D_Lef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304795" y="1225566"/>
            <a:ext cx="5715004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6096001" y="1207637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40929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E_Right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5966231" y="1225566"/>
            <a:ext cx="5746797" cy="4798717"/>
          </a:xfrm>
          <a:prstGeom prst="rect">
            <a:avLst/>
          </a:prstGeom>
        </p:spPr>
        <p:txBody>
          <a:bodyPr vert="horz"/>
          <a:lstStyle>
            <a:lvl1pPr marL="169863" indent="-169863">
              <a:buSzPct val="130000"/>
              <a:tabLst/>
              <a:defRPr sz="1800"/>
            </a:lvl1pPr>
            <a:lvl2pPr marL="517525" indent="-227013">
              <a:defRPr sz="1600"/>
            </a:lvl2pPr>
            <a:lvl3pPr marL="800100" indent="-176213">
              <a:buSzPct val="125000"/>
              <a:defRPr sz="1600"/>
            </a:lvl3pPr>
            <a:lvl4pPr marL="1201738" indent="-228600">
              <a:defRPr sz="1600"/>
            </a:lvl4pPr>
            <a:lvl5pPr marL="1430338" indent="-176213">
              <a:buFont typeface="Arial"/>
              <a:buChar char="•"/>
              <a:defRPr sz="1600"/>
            </a:lvl5pPr>
          </a:lstStyle>
          <a:p>
            <a:r>
              <a:rPr lang="en-US" dirty="0"/>
              <a:t>Bullet 1 level—Bullet 130% size text—Black, 18 point Arial</a:t>
            </a:r>
          </a:p>
          <a:p>
            <a:pPr lvl="1"/>
            <a:r>
              <a:rPr lang="en-US" dirty="0"/>
              <a:t>Bullet 2 level—16 point Arial Italic</a:t>
            </a:r>
          </a:p>
          <a:p>
            <a:pPr lvl="2"/>
            <a:r>
              <a:rPr lang="en-US" dirty="0"/>
              <a:t>Bullet 3 level—Bullet 125% size text—16 point Arial</a:t>
            </a:r>
          </a:p>
          <a:p>
            <a:pPr lvl="3"/>
            <a:r>
              <a:rPr lang="en-US" dirty="0"/>
              <a:t>Bullet 4 level—16 point Arial Italic</a:t>
            </a:r>
          </a:p>
          <a:p>
            <a:pPr lvl="4"/>
            <a:r>
              <a:rPr lang="en-US" dirty="0"/>
              <a:t>Bullet 5 level—Bullet 100% size text—16 point Arial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304798" y="1225424"/>
            <a:ext cx="5480479" cy="47989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212840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F_Quad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33088"/>
            <a:ext cx="10546081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102445" y="1205816"/>
            <a:ext cx="255" cy="4893307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04798" y="3641651"/>
            <a:ext cx="11497457" cy="6396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8" y="1205815"/>
            <a:ext cx="5691268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18"/>
          </p:nvPr>
        </p:nvSpPr>
        <p:spPr>
          <a:xfrm>
            <a:off x="6209078" y="1205815"/>
            <a:ext cx="5593177" cy="2366552"/>
          </a:xfrm>
          <a:prstGeom prst="rect">
            <a:avLst/>
          </a:prstGeom>
        </p:spPr>
        <p:txBody>
          <a:bodyPr vert="horz"/>
          <a:lstStyle>
            <a:lvl1pPr marL="120650" indent="-104775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93647"/>
            <a:ext cx="5691268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09078" y="3693647"/>
            <a:ext cx="5593177" cy="2404751"/>
          </a:xfrm>
          <a:prstGeom prst="rect">
            <a:avLst/>
          </a:prstGeom>
        </p:spPr>
        <p:txBody>
          <a:bodyPr vert="horz"/>
          <a:lstStyle>
            <a:lvl1pPr marL="112713" indent="-112713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76481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44">
          <p15:clr>
            <a:srgbClr val="FBAE40"/>
          </p15:clr>
        </p15:guide>
        <p15:guide id="2" orient="horz" pos="552">
          <p15:clr>
            <a:srgbClr val="FBAE40"/>
          </p15:clr>
        </p15:guide>
        <p15:guide id="3" orient="horz" pos="81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G_Compare_Contr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6106341" y="3744347"/>
            <a:ext cx="0" cy="234587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304799" y="1197639"/>
            <a:ext cx="11477472" cy="2366552"/>
          </a:xfrm>
          <a:prstGeom prst="rect">
            <a:avLst/>
          </a:prstGeom>
        </p:spPr>
        <p:txBody>
          <a:bodyPr vert="horz"/>
          <a:lstStyle>
            <a:lvl1pPr marL="120650" indent="-109538">
              <a:tabLst/>
              <a:defRPr sz="1600"/>
            </a:lvl1pPr>
            <a:lvl2pPr marL="339725" indent="-169863">
              <a:defRPr sz="1600"/>
            </a:lvl2pPr>
            <a:lvl3pPr marL="565150" indent="-112713">
              <a:defRPr sz="1600"/>
            </a:lvl3pPr>
            <a:lvl4pPr marL="862013" indent="-169863"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9"/>
          </p:nvPr>
        </p:nvSpPr>
        <p:spPr>
          <a:xfrm>
            <a:off x="304798" y="3685471"/>
            <a:ext cx="5615759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20"/>
          </p:nvPr>
        </p:nvSpPr>
        <p:spPr>
          <a:xfrm>
            <a:off x="6292127" y="3685471"/>
            <a:ext cx="5490143" cy="2404751"/>
          </a:xfrm>
          <a:prstGeom prst="rect">
            <a:avLst/>
          </a:prstGeom>
        </p:spPr>
        <p:txBody>
          <a:bodyPr vert="horz"/>
          <a:lstStyle>
            <a:lvl1pPr marL="120650" indent="-120650">
              <a:tabLst/>
              <a:defRPr sz="1400"/>
            </a:lvl1pPr>
            <a:lvl2pPr marL="339725" indent="-169863">
              <a:defRPr sz="1400"/>
            </a:lvl2pPr>
            <a:lvl3pPr marL="565150" indent="-112713">
              <a:defRPr sz="1400"/>
            </a:lvl3pPr>
            <a:lvl4pPr marL="862013" indent="-169863"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8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320410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H_Risk Format_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CEO Risk Format_P8sample_crosshatch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1067" y="814686"/>
            <a:ext cx="2979367" cy="1867301"/>
          </a:xfrm>
          <a:prstGeom prst="rect">
            <a:avLst/>
          </a:prstGeom>
        </p:spPr>
      </p:pic>
      <p:sp>
        <p:nvSpPr>
          <p:cNvPr id="11" name="Content Placeholder 6"/>
          <p:cNvSpPr>
            <a:spLocks noGrp="1"/>
          </p:cNvSpPr>
          <p:nvPr>
            <p:ph sz="quarter" idx="17"/>
          </p:nvPr>
        </p:nvSpPr>
        <p:spPr>
          <a:xfrm>
            <a:off x="304798" y="1233557"/>
            <a:ext cx="7647297" cy="4794684"/>
          </a:xfrm>
          <a:prstGeom prst="rect">
            <a:avLst/>
          </a:prstGeom>
        </p:spPr>
        <p:txBody>
          <a:bodyPr vert="horz"/>
          <a:lstStyle>
            <a:lvl1pPr marL="180975" indent="-169863">
              <a:buSzPct val="130000"/>
              <a:tabLst/>
              <a:defRPr sz="1600"/>
            </a:lvl1pPr>
            <a:lvl2pPr marL="517525" indent="-227013">
              <a:defRPr sz="1400"/>
            </a:lvl2pPr>
            <a:lvl3pPr marL="800100" indent="-176213">
              <a:buSzPct val="125000"/>
              <a:defRPr sz="1400"/>
            </a:lvl3pPr>
            <a:lvl4pPr marL="1201738" indent="-228600">
              <a:defRPr sz="1400"/>
            </a:lvl4pPr>
            <a:lvl5pPr marL="1430338" indent="-176213">
              <a:buFont typeface="Arial"/>
              <a:buChar char="•"/>
              <a:defRPr sz="14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304799" y="233088"/>
            <a:ext cx="10368199" cy="581597"/>
          </a:xfrm>
          <a:prstGeom prst="rect">
            <a:avLst/>
          </a:prstGeom>
        </p:spPr>
        <p:txBody>
          <a:bodyPr/>
          <a:lstStyle>
            <a:lvl1pPr>
              <a:defRPr sz="2400" b="1" i="1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Head—Black 24 point Arial, Bold, Italic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304800" y="614874"/>
            <a:ext cx="10546080" cy="522851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000" b="0" i="1" baseline="0">
                <a:solidFill>
                  <a:srgbClr val="8C8D8E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Subtitle—Gray, 20 point Arial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2" y="6149818"/>
            <a:ext cx="11301412" cy="4524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600" b="1" i="1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Key Point—Arial Bold Italic, 16 point </a:t>
            </a:r>
          </a:p>
        </p:txBody>
      </p:sp>
    </p:spTree>
    <p:extLst>
      <p:ext uri="{BB962C8B-B14F-4D97-AF65-F5344CB8AC3E}">
        <p14:creationId xmlns:p14="http://schemas.microsoft.com/office/powerpoint/2010/main" val="230403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2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3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6550222"/>
            <a:ext cx="9249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1400" smtClean="0"/>
              <a:pPr algn="l"/>
              <a:t>‹#›</a:t>
            </a:fld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5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73897" y="6642556"/>
            <a:ext cx="9249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 Placeholder 4"/>
          <p:cNvSpPr txBox="1">
            <a:spLocks/>
          </p:cNvSpPr>
          <p:nvPr/>
        </p:nvSpPr>
        <p:spPr>
          <a:xfrm>
            <a:off x="0" y="0"/>
            <a:ext cx="12192000" cy="233088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 dirty="0"/>
            </a:br>
            <a:endParaRPr lang="en-US" sz="1100" b="0" dirty="0"/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0" y="6593176"/>
            <a:ext cx="12192000" cy="216062"/>
          </a:xfrm>
          <a:prstGeom prst="rect">
            <a:avLst/>
          </a:prstGeom>
        </p:spPr>
        <p:txBody>
          <a:bodyPr/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1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i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0" dirty="0"/>
              <a:t>TYPE</a:t>
            </a:r>
            <a:r>
              <a:rPr lang="en-US" sz="1100" b="0" baseline="0" dirty="0"/>
              <a:t> SECURITY MARKING(S) IN SLIDE MASTER</a:t>
            </a:r>
            <a:br>
              <a:rPr lang="en-US" sz="1100" b="0" baseline="0"/>
            </a:br>
            <a:endParaRPr lang="en-US" sz="1100" b="0" dirty="0"/>
          </a:p>
        </p:txBody>
      </p:sp>
    </p:spTree>
    <p:extLst>
      <p:ext uri="{BB962C8B-B14F-4D97-AF65-F5344CB8AC3E}">
        <p14:creationId xmlns:p14="http://schemas.microsoft.com/office/powerpoint/2010/main" val="142076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642556"/>
            <a:ext cx="1016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fld id="{C14145BE-CC18-4145-962A-7F02CD48E99F}" type="slidenum">
              <a:rPr lang="en-US" sz="800" smtClean="0"/>
              <a:pPr algn="l"/>
              <a:t>‹#›</a:t>
            </a:fld>
            <a:endParaRPr lang="en-US" sz="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1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2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i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55687" y="1"/>
            <a:ext cx="11566244" cy="751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noProof="0" dirty="0"/>
              <a:t>Click to edit Master title style</a:t>
            </a:r>
            <a:endParaRPr lang="fr-FR" dirty="0"/>
          </a:p>
        </p:txBody>
      </p:sp>
      <p:sp>
        <p:nvSpPr>
          <p:cNvPr id="11" name="Espace réservé du numéro de diapositive 5"/>
          <p:cNvSpPr txBox="1">
            <a:spLocks/>
          </p:cNvSpPr>
          <p:nvPr/>
        </p:nvSpPr>
        <p:spPr>
          <a:xfrm>
            <a:off x="177649" y="6403771"/>
            <a:ext cx="1048275" cy="365125"/>
          </a:xfrm>
          <a:prstGeom prst="rect">
            <a:avLst/>
          </a:prstGeom>
        </p:spPr>
        <p:txBody>
          <a:bodyPr vert="horz" lIns="121920" tIns="60960" rIns="121920" bIns="6096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44350D62-B6BB-E847-B7AB-6B0C5C66D2F8}" type="slidenum">
              <a:rPr lang="fr-FR" sz="1600" smtClean="0">
                <a:solidFill>
                  <a:srgbClr val="333366"/>
                </a:solidFill>
              </a:rPr>
              <a:pPr algn="l"/>
              <a:t>‹#›</a:t>
            </a:fld>
            <a:endParaRPr lang="fr-FR" sz="1600" dirty="0">
              <a:solidFill>
                <a:srgbClr val="333366"/>
              </a:solidFill>
            </a:endParaRPr>
          </a:p>
        </p:txBody>
      </p:sp>
      <p:cxnSp>
        <p:nvCxnSpPr>
          <p:cNvPr id="17" name="Straight Connector 3"/>
          <p:cNvCxnSpPr/>
          <p:nvPr/>
        </p:nvCxnSpPr>
        <p:spPr bwMode="auto">
          <a:xfrm>
            <a:off x="-5941" y="751217"/>
            <a:ext cx="12197941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73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-3121" y="160674"/>
            <a:ext cx="240000" cy="410433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67" b="0" i="0" u="none" strike="noStrike" cap="none" normalizeH="0" baseline="0">
              <a:ln>
                <a:noFill/>
              </a:ln>
              <a:solidFill>
                <a:srgbClr val="323265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 rot="10800000" flipH="1">
            <a:off x="212929" y="6456764"/>
            <a:ext cx="277824" cy="291115"/>
          </a:xfrm>
          <a:custGeom>
            <a:avLst/>
            <a:gdLst>
              <a:gd name="T0" fmla="*/ 39 w 412"/>
              <a:gd name="T1" fmla="*/ 411 h 411"/>
              <a:gd name="T2" fmla="*/ 0 w 412"/>
              <a:gd name="T3" fmla="*/ 411 h 411"/>
              <a:gd name="T4" fmla="*/ 0 w 412"/>
              <a:gd name="T5" fmla="*/ 0 h 411"/>
              <a:gd name="T6" fmla="*/ 412 w 412"/>
              <a:gd name="T7" fmla="*/ 0 h 411"/>
              <a:gd name="T8" fmla="*/ 412 w 412"/>
              <a:gd name="T9" fmla="*/ 39 h 411"/>
              <a:gd name="T10" fmla="*/ 39 w 412"/>
              <a:gd name="T11" fmla="*/ 39 h 411"/>
              <a:gd name="T12" fmla="*/ 39 w 412"/>
              <a:gd name="T13" fmla="*/ 411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2" h="411">
                <a:moveTo>
                  <a:pt x="39" y="411"/>
                </a:moveTo>
                <a:lnTo>
                  <a:pt x="0" y="411"/>
                </a:lnTo>
                <a:lnTo>
                  <a:pt x="0" y="0"/>
                </a:lnTo>
                <a:lnTo>
                  <a:pt x="412" y="0"/>
                </a:lnTo>
                <a:lnTo>
                  <a:pt x="412" y="39"/>
                </a:lnTo>
                <a:lnTo>
                  <a:pt x="39" y="39"/>
                </a:lnTo>
                <a:lnTo>
                  <a:pt x="39" y="41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AU" sz="24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4" y="928723"/>
            <a:ext cx="11682577" cy="52459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AU" dirty="0"/>
              <a:t>Click </a:t>
            </a:r>
            <a:r>
              <a:rPr lang="en-AU" noProof="0" dirty="0"/>
              <a:t>to</a:t>
            </a:r>
            <a:r>
              <a:rPr lang="en-AU" dirty="0"/>
              <a:t> edit Master text styles</a:t>
            </a:r>
          </a:p>
          <a:p>
            <a:pPr lvl="1"/>
            <a:r>
              <a:rPr lang="en-AU" noProof="0" dirty="0"/>
              <a:t>Second level	</a:t>
            </a:r>
          </a:p>
          <a:p>
            <a:pPr lvl="2"/>
            <a:r>
              <a:rPr lang="en-AU" noProof="0" dirty="0"/>
              <a:t>Third level</a:t>
            </a:r>
          </a:p>
          <a:p>
            <a:pPr lvl="3"/>
            <a:r>
              <a:rPr lang="en-AU" noProof="0" dirty="0"/>
              <a:t>Fourth level</a:t>
            </a:r>
          </a:p>
          <a:p>
            <a:pPr lvl="4"/>
            <a:r>
              <a:rPr lang="en-AU" noProof="0" dirty="0"/>
              <a:t>Level</a:t>
            </a:r>
          </a:p>
          <a:p>
            <a:pPr lvl="5"/>
            <a:r>
              <a:rPr lang="en-AU" noProof="0" dirty="0"/>
              <a:t>Level</a:t>
            </a:r>
          </a:p>
        </p:txBody>
      </p:sp>
      <p:sp>
        <p:nvSpPr>
          <p:cNvPr id="20" name="Rectangle 36"/>
          <p:cNvSpPr>
            <a:spLocks noChangeArrowheads="1"/>
          </p:cNvSpPr>
          <p:nvPr/>
        </p:nvSpPr>
        <p:spPr bwMode="auto">
          <a:xfrm rot="16200000">
            <a:off x="-2520007" y="3503268"/>
            <a:ext cx="539531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This document may not be reproduced, modified, adapted, published, translated, in any way, in whole or in part or disclosed to a third party</a:t>
            </a:r>
            <a:r>
              <a:rPr lang="en-AU" sz="800" kern="1200" baseline="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AU" sz="800" kern="1200" noProof="0" dirty="0">
                <a:solidFill>
                  <a:srgbClr val="969696"/>
                </a:solidFill>
                <a:latin typeface="+mn-lt"/>
                <a:ea typeface="+mn-ea"/>
                <a:cs typeface="+mn-cs"/>
              </a:rPr>
              <a:t>without the prior written consent of Thales  -  © Thales. All rights reserved</a:t>
            </a:r>
            <a:r>
              <a:rPr lang="en-AU" sz="800" noProof="0" dirty="0">
                <a:solidFill>
                  <a:srgbClr val="969696"/>
                </a:solidFill>
              </a:rPr>
              <a:t>.</a:t>
            </a:r>
            <a:endParaRPr lang="en-AU" sz="933" noProof="0" dirty="0">
              <a:solidFill>
                <a:srgbClr val="606060"/>
              </a:solidFill>
            </a:endParaRPr>
          </a:p>
        </p:txBody>
      </p:sp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0760" y="6282517"/>
            <a:ext cx="4115561" cy="288032"/>
          </a:xfrm>
          <a:prstGeom prst="rect">
            <a:avLst/>
          </a:prstGeom>
        </p:spPr>
        <p:txBody>
          <a:bodyPr/>
          <a:lstStyle>
            <a:lvl1pPr algn="l">
              <a:defRPr sz="1200"/>
            </a:lvl1pPr>
          </a:lstStyle>
          <a:p>
            <a:r>
              <a:rPr lang="fr-FR"/>
              <a:t>UAF-NAFv4, nodes &amp; needlines /02/2022</a:t>
            </a:r>
            <a:endParaRPr lang="fr-BE" dirty="0"/>
          </a:p>
        </p:txBody>
      </p:sp>
      <p:sp>
        <p:nvSpPr>
          <p:cNvPr id="2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30760" y="6504462"/>
            <a:ext cx="4115561" cy="48683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lang="fr-BE" sz="1467" kern="1200" smtClean="0">
                <a:solidFill>
                  <a:srgbClr val="003366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r-FR"/>
              <a:t>Technical Directorate, Systems Domain</a:t>
            </a:r>
            <a:endParaRPr lang="fr-FR" dirty="0"/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185656" y="6606811"/>
            <a:ext cx="184730" cy="23589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>
              <a:defRPr/>
            </a:pPr>
            <a:endParaRPr lang="en-GB" sz="933" dirty="0"/>
          </a:p>
        </p:txBody>
      </p:sp>
      <p:sp>
        <p:nvSpPr>
          <p:cNvPr id="23" name="ZoneTexte 11"/>
          <p:cNvSpPr txBox="1">
            <a:spLocks noChangeArrowheads="1"/>
          </p:cNvSpPr>
          <p:nvPr userDrawn="1"/>
        </p:nvSpPr>
        <p:spPr bwMode="auto">
          <a:xfrm>
            <a:off x="4943871" y="6298554"/>
            <a:ext cx="2686228" cy="232286"/>
          </a:xfrm>
          <a:prstGeom prst="rect">
            <a:avLst/>
          </a:prstGeom>
          <a:solidFill>
            <a:schemeClr val="bg1">
              <a:alpha val="50000"/>
            </a:schemeClr>
          </a:solidFill>
          <a:ln w="6350">
            <a:solidFill>
              <a:schemeClr val="bg2"/>
            </a:solidFill>
            <a:miter lim="800000"/>
            <a:headEnd/>
            <a:tailEnd/>
          </a:ln>
        </p:spPr>
        <p:txBody>
          <a:bodyPr wrap="square" tIns="62400" anchor="ctr" anchorCtr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>
                <a:solidFill>
                  <a:schemeClr val="tx1"/>
                </a:solidFill>
                <a:latin typeface="Arial" charset="0"/>
              </a:rPr>
              <a:t>OPEN</a:t>
            </a:r>
            <a:endParaRPr lang="en-US" sz="800" b="1" baseline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4" name="Image 2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593" y="5999176"/>
            <a:ext cx="2548676" cy="957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959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</p:sldLayoutIdLst>
  <p:hf hdr="0"/>
  <p:txStyles>
    <p:titleStyle>
      <a:lvl1pPr algn="l" defTabSz="609585" rtl="0" eaLnBrk="1" latinLnBrk="0" hangingPunct="1">
        <a:lnSpc>
          <a:spcPct val="90000"/>
        </a:lnSpc>
        <a:spcBef>
          <a:spcPct val="0"/>
        </a:spcBef>
        <a:buNone/>
        <a:defRPr sz="26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9988" indent="-241294" algn="l" defTabSz="609585" rtl="0" eaLnBrk="1" latinLnBrk="0" hangingPunct="1">
        <a:lnSpc>
          <a:spcPct val="100000"/>
        </a:lnSpc>
        <a:spcBef>
          <a:spcPts val="800"/>
        </a:spcBef>
        <a:spcAft>
          <a:spcPts val="1600"/>
        </a:spcAft>
        <a:buClr>
          <a:schemeClr val="bg2"/>
        </a:buClr>
        <a:buSzPct val="90000"/>
        <a:buFont typeface="Century Gothic" panose="020B0502020202020204" pitchFamily="34" charset="0"/>
        <a:buChar char="▌"/>
        <a:tabLst>
          <a:tab pos="1314418" algn="l"/>
        </a:tabLst>
        <a:defRPr lang="fr-FR" sz="2400" b="1" kern="1200" dirty="0" smtClean="0">
          <a:solidFill>
            <a:schemeClr val="bg2"/>
          </a:solidFill>
          <a:latin typeface="+mn-lt"/>
          <a:ea typeface="+mn-ea"/>
          <a:cs typeface="+mn-cs"/>
        </a:defRPr>
      </a:lvl1pPr>
      <a:lvl2pPr marL="719649" indent="-243411" algn="l" defTabSz="609585" rtl="0" eaLnBrk="1" latinLnBrk="0" hangingPunct="1">
        <a:spcBef>
          <a:spcPts val="0"/>
        </a:spcBef>
        <a:spcAft>
          <a:spcPts val="800"/>
        </a:spcAft>
        <a:buSzPct val="100000"/>
        <a:buFontTx/>
        <a:buBlip>
          <a:blip r:embed="rId9"/>
        </a:buBlip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79473" indent="-355591" algn="l" defTabSz="609585" rtl="0" eaLnBrk="1" latinLnBrk="0" hangingPunct="1">
        <a:spcBef>
          <a:spcPts val="480"/>
        </a:spcBef>
        <a:buSzPct val="100000"/>
        <a:buFont typeface="Wingdings" panose="05000000000000000000" pitchFamily="2" charset="2"/>
        <a:buChar char="q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435064" indent="-355591" algn="l" defTabSz="609585" rtl="0" eaLnBrk="1" latinLnBrk="0" hangingPunct="1">
        <a:spcBef>
          <a:spcPct val="20000"/>
        </a:spcBef>
        <a:buFont typeface="Wingdings" panose="05000000000000000000" pitchFamily="2" charset="2"/>
        <a:buChar char="v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76358" indent="-241294" algn="l" defTabSz="609585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17652" indent="-241294" algn="l" defTabSz="609585" rtl="0" eaLnBrk="1" latinLnBrk="0" hangingPunct="1">
        <a:spcBef>
          <a:spcPct val="20000"/>
        </a:spcBef>
        <a:buFont typeface="Arial"/>
        <a:buChar char="•"/>
        <a:defRPr sz="14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0B19F16-5729-452C-99D3-D0CF3F8B0188}"/>
              </a:ext>
            </a:extLst>
          </p:cNvPr>
          <p:cNvSpPr/>
          <p:nvPr/>
        </p:nvSpPr>
        <p:spPr>
          <a:xfrm>
            <a:off x="228600" y="2209800"/>
            <a:ext cx="5562600" cy="1524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8E5E788-2521-48BE-BFA6-831F36F38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80403"/>
            <a:ext cx="10546081" cy="581597"/>
          </a:xfrm>
        </p:spPr>
        <p:txBody>
          <a:bodyPr/>
          <a:lstStyle/>
          <a:p>
            <a:r>
              <a:rPr lang="en-US" sz="3200" dirty="0"/>
              <a:t>Proposed Changes for UAF v1.3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6A1DD40-CD82-4895-8341-DEC167B897EA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33400" y="1066799"/>
            <a:ext cx="10820400" cy="5486401"/>
          </a:xfrm>
        </p:spPr>
        <p:txBody>
          <a:bodyPr numCol="2" spcCol="457200">
            <a:normAutofit lnSpcReduction="10000"/>
          </a:bodyPr>
          <a:lstStyle/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Services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Domain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Mitigation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Services as Agents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Performers and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Capabilities and Effects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is Not an Agent/Performer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Scenarios as Agents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Trustlines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Between Operational Performers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NATO Architecture Framework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Information Element Mapping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Operational Nodes &amp; 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Needlines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Mission and Mission Threads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Location Types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Platform)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Informative Components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NATO Framework Guide for UAF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Sample Model Updates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 Guide Updates</a:t>
            </a:r>
          </a:p>
          <a:p>
            <a:pPr marL="579438" indent="-585788">
              <a:lnSpc>
                <a:spcPct val="11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Metamodel and Modeling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 Use Cases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 (Typical &amp; Actual)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Architectural Description &amp; Referencing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Portfolio as Enduring Object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Upper Ontology (IDEAS vs BFO vs TBD)</a:t>
            </a: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Views &amp;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Architecture Management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Actualization Viewpoint &amp; Views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Structural &amp; Behavioral Column </a:t>
            </a:r>
            <a:b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Grouping in the Grid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Strategic Viewpoint Designator (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1800" dirty="0" err="1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Sg</a:t>
            </a: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9438" indent="-585788">
              <a:spcBef>
                <a:spcPts val="1200"/>
              </a:spcBef>
              <a:buFont typeface="+mj-lt"/>
              <a:buAutoNum type="arabicParenR"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Editorial &amp; Other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ISO Document Structure, Formatting &amp; Style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Alignment with ISO 42010-2022</a:t>
            </a:r>
          </a:p>
          <a:p>
            <a:pPr marL="925513" lvl="1" indent="-585788">
              <a:spcBef>
                <a:spcPts val="0"/>
              </a:spcBef>
              <a:buFont typeface="+mj-lt"/>
              <a:buAutoNum type="alphaLcParenR"/>
            </a:pPr>
            <a:r>
              <a:rPr lang="en-US" sz="18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BAH Issues (see separate file)</a:t>
            </a:r>
          </a:p>
          <a:p>
            <a:pPr marL="579438" indent="-585788">
              <a:spcBef>
                <a:spcPts val="0"/>
              </a:spcBef>
              <a:buFont typeface="+mj-lt"/>
              <a:buAutoNum type="arabicParenR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153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6FCD-57F2-4627-A5B2-457BC396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TrustLines</a:t>
            </a:r>
            <a:r>
              <a:rPr lang="en-US" dirty="0"/>
              <a:t> Between Operational Performers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92213-9AE4-44D7-BBBF-DF953D7D5F5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3932667" cy="5731532"/>
          </a:xfrm>
        </p:spPr>
        <p:txBody>
          <a:bodyPr/>
          <a:lstStyle/>
          <a:p>
            <a:r>
              <a:rPr lang="en-US" dirty="0"/>
              <a:t>In UPDM, a </a:t>
            </a:r>
            <a:r>
              <a:rPr lang="en-US" dirty="0" err="1"/>
              <a:t>TrustLine</a:t>
            </a:r>
            <a:r>
              <a:rPr lang="en-US" dirty="0"/>
              <a:t> can connect two Nodes</a:t>
            </a:r>
          </a:p>
          <a:p>
            <a:pPr lvl="1"/>
            <a:r>
              <a:rPr lang="en-US" dirty="0" err="1"/>
              <a:t>TrustLine</a:t>
            </a:r>
            <a:r>
              <a:rPr lang="en-US" dirty="0"/>
              <a:t> can have a value for the level of trust to be expected</a:t>
            </a:r>
          </a:p>
          <a:p>
            <a:pPr lvl="1"/>
            <a:r>
              <a:rPr lang="en-US" dirty="0"/>
              <a:t>In UAF, a Node is equivalent to Operational Performers</a:t>
            </a:r>
          </a:p>
          <a:p>
            <a:pPr lvl="1"/>
            <a:endParaRPr lang="en-US" dirty="0"/>
          </a:p>
          <a:p>
            <a:pPr marL="682625" indent="-460375">
              <a:buFont typeface="Wingdings" panose="05000000000000000000" pitchFamily="2" charset="2"/>
              <a:buChar char="q"/>
            </a:pPr>
            <a:r>
              <a:rPr lang="en-US" dirty="0">
                <a:solidFill>
                  <a:srgbClr val="00B0F0"/>
                </a:solidFill>
              </a:rPr>
              <a:t>Therefore, in UAF need to add a </a:t>
            </a:r>
            <a:r>
              <a:rPr lang="en-US" dirty="0" err="1">
                <a:solidFill>
                  <a:srgbClr val="00B0F0"/>
                </a:solidFill>
              </a:rPr>
              <a:t>TrustLine</a:t>
            </a:r>
            <a:r>
              <a:rPr lang="en-US" dirty="0">
                <a:solidFill>
                  <a:srgbClr val="00B0F0"/>
                </a:solidFill>
              </a:rPr>
              <a:t> between Operational Performers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F011F334-DFE6-426A-858F-008758D8C0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46" r="15403" b="51216"/>
          <a:stretch/>
        </p:blipFill>
        <p:spPr bwMode="auto">
          <a:xfrm>
            <a:off x="4358177" y="1444971"/>
            <a:ext cx="7833823" cy="539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C0DD78E-1B5F-4311-9AFF-49EA2F434642}"/>
              </a:ext>
            </a:extLst>
          </p:cNvPr>
          <p:cNvSpPr/>
          <p:nvPr/>
        </p:nvSpPr>
        <p:spPr>
          <a:xfrm>
            <a:off x="9070592" y="3117222"/>
            <a:ext cx="2036844" cy="1607178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1AB452-11E5-49E1-8C66-85A0A2750C2A}"/>
              </a:ext>
            </a:extLst>
          </p:cNvPr>
          <p:cNvSpPr/>
          <p:nvPr/>
        </p:nvSpPr>
        <p:spPr>
          <a:xfrm>
            <a:off x="5259167" y="4234543"/>
            <a:ext cx="1520889" cy="979714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665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F483363-D5EB-4BCF-B672-7A0861A4624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2586" y="2130458"/>
            <a:ext cx="10539414" cy="67087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DFD9F6-90EC-447A-BB76-84E7DDFA9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2400"/>
            <a:ext cx="10546081" cy="581597"/>
          </a:xfrm>
        </p:spPr>
        <p:txBody>
          <a:bodyPr/>
          <a:lstStyle/>
          <a:p>
            <a:r>
              <a:rPr lang="en-US" dirty="0"/>
              <a:t>Capabilities and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F97BF-7551-446C-B96C-EDB7D56B5A82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09600" y="609601"/>
            <a:ext cx="10996614" cy="5934623"/>
          </a:xfrm>
        </p:spPr>
        <p:txBody>
          <a:bodyPr/>
          <a:lstStyle/>
          <a:p>
            <a:r>
              <a:rPr lang="en-US" dirty="0"/>
              <a:t>Capability as an “ability” to do something cannot DESIRE some State (or some Effect)</a:t>
            </a:r>
          </a:p>
          <a:p>
            <a:r>
              <a:rPr lang="en-US" dirty="0"/>
              <a:t>Only things with “</a:t>
            </a:r>
            <a:r>
              <a:rPr lang="en-US" i="1" dirty="0"/>
              <a:t>agency</a:t>
            </a:r>
            <a:r>
              <a:rPr lang="en-US" dirty="0"/>
              <a:t>” can “desire” something</a:t>
            </a:r>
          </a:p>
          <a:p>
            <a:pPr lvl="1"/>
            <a:r>
              <a:rPr lang="en-US" dirty="0"/>
              <a:t>Agency is defined as “the means or mode of acting”</a:t>
            </a:r>
          </a:p>
          <a:p>
            <a:pPr lvl="1"/>
            <a:r>
              <a:rPr lang="en-US" dirty="0"/>
              <a:t>Operational Agents and Resource Performers have the “means of acting” while a Capability does not</a:t>
            </a:r>
          </a:p>
          <a:p>
            <a:r>
              <a:rPr lang="en-US" dirty="0"/>
              <a:t>See next slide for recommended changes…</a:t>
            </a:r>
          </a:p>
          <a:p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830473E-8519-4A45-9AE2-32DAE582D2A2}"/>
              </a:ext>
            </a:extLst>
          </p:cNvPr>
          <p:cNvSpPr/>
          <p:nvPr/>
        </p:nvSpPr>
        <p:spPr>
          <a:xfrm>
            <a:off x="10972800" y="2209798"/>
            <a:ext cx="1143000" cy="762001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6638078-B411-4C6B-A3E8-FE6C17722B28}"/>
              </a:ext>
            </a:extLst>
          </p:cNvPr>
          <p:cNvSpPr/>
          <p:nvPr/>
        </p:nvSpPr>
        <p:spPr>
          <a:xfrm>
            <a:off x="8891586" y="5524498"/>
            <a:ext cx="1143000" cy="762001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3B63AA8-0BB7-441B-9168-2E77EFF5BBE9}"/>
              </a:ext>
            </a:extLst>
          </p:cNvPr>
          <p:cNvSpPr/>
          <p:nvPr/>
        </p:nvSpPr>
        <p:spPr>
          <a:xfrm>
            <a:off x="8447586" y="2856852"/>
            <a:ext cx="1458414" cy="762001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FF6A059-9277-4C82-A0DB-932C9CE0C4AE}"/>
              </a:ext>
            </a:extLst>
          </p:cNvPr>
          <p:cNvSpPr/>
          <p:nvPr/>
        </p:nvSpPr>
        <p:spPr>
          <a:xfrm>
            <a:off x="8830986" y="2254854"/>
            <a:ext cx="1571628" cy="488346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A1E4918-1951-4E20-AD33-0825D13A0376}"/>
              </a:ext>
            </a:extLst>
          </p:cNvPr>
          <p:cNvSpPr/>
          <p:nvPr/>
        </p:nvSpPr>
        <p:spPr>
          <a:xfrm>
            <a:off x="5926572" y="2191348"/>
            <a:ext cx="2150628" cy="1237652"/>
          </a:xfrm>
          <a:prstGeom prst="roundRect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669284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BA83A12-F504-4D32-90FF-805D352B1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76200"/>
            <a:ext cx="9007018" cy="2221731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7D15513-55C6-479E-BD58-71DB285FA87C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3"/>
          <a:stretch>
            <a:fillRect/>
          </a:stretch>
        </p:blipFill>
        <p:spPr>
          <a:xfrm>
            <a:off x="1524000" y="2181225"/>
            <a:ext cx="892492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65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2C2FC-765D-46FF-B667-004E90013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Capability Generalization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5B3FB5B-CC41-4A39-AF35-A4D654B60944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1219200" y="993232"/>
            <a:ext cx="9812722" cy="5712368"/>
          </a:xfrm>
        </p:spPr>
      </p:pic>
    </p:spTree>
    <p:extLst>
      <p:ext uri="{BB962C8B-B14F-4D97-AF65-F5344CB8AC3E}">
        <p14:creationId xmlns:p14="http://schemas.microsoft.com/office/powerpoint/2010/main" val="2090016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FD9F6-90EC-447A-BB76-84E7DDFA9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28003"/>
            <a:ext cx="10546081" cy="581597"/>
          </a:xfrm>
        </p:spPr>
        <p:txBody>
          <a:bodyPr/>
          <a:lstStyle/>
          <a:p>
            <a:r>
              <a:rPr lang="en-US" dirty="0"/>
              <a:t>Capabilities and Effects</a:t>
            </a:r>
          </a:p>
        </p:txBody>
      </p:sp>
      <p:sp>
        <p:nvSpPr>
          <p:cNvPr id="81" name="Content Placeholder 80">
            <a:extLst>
              <a:ext uri="{FF2B5EF4-FFF2-40B4-BE49-F238E27FC236}">
                <a16:creationId xmlns:a16="http://schemas.microsoft.com/office/drawing/2014/main" id="{A6F7FE81-5838-4E3F-A3DB-D910001BCE7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158319" y="457200"/>
            <a:ext cx="11271681" cy="5896151"/>
          </a:xfrm>
        </p:spPr>
        <p:txBody>
          <a:bodyPr/>
          <a:lstStyle/>
          <a:p>
            <a:r>
              <a:rPr lang="en-US" sz="1600" dirty="0"/>
              <a:t>Only some kind of </a:t>
            </a:r>
            <a:r>
              <a:rPr lang="en-US" sz="1600" u="sng" dirty="0"/>
              <a:t>action</a:t>
            </a:r>
            <a:r>
              <a:rPr lang="en-US" sz="1600" dirty="0"/>
              <a:t> can </a:t>
            </a:r>
            <a:r>
              <a:rPr lang="en-US" sz="1600" u="sng" dirty="0"/>
              <a:t>lead to</a:t>
            </a:r>
            <a:r>
              <a:rPr lang="en-US" sz="1600" dirty="0"/>
              <a:t> Effects (</a:t>
            </a:r>
            <a:r>
              <a:rPr lang="en-US" sz="1600" dirty="0" err="1"/>
              <a:t>ie</a:t>
            </a:r>
            <a:r>
              <a:rPr lang="en-US" sz="1600" dirty="0"/>
              <a:t>, state changes)</a:t>
            </a:r>
          </a:p>
          <a:p>
            <a:pPr marL="460375" lvl="1" indent="-287338">
              <a:buFont typeface="Wingdings" panose="05000000000000000000" pitchFamily="2" charset="2"/>
              <a:buChar char="ü"/>
            </a:pPr>
            <a:r>
              <a:rPr lang="en-US" sz="1400" dirty="0"/>
              <a:t>Drop Capability as a Desirer</a:t>
            </a:r>
          </a:p>
          <a:p>
            <a:pPr marL="460375" lvl="1" indent="-287338">
              <a:buFont typeface="Wingdings" panose="05000000000000000000" pitchFamily="2" charset="2"/>
              <a:buChar char="ü"/>
            </a:pPr>
            <a:r>
              <a:rPr lang="en-US" sz="1400" dirty="0"/>
              <a:t>Add relationships as shown here: </a:t>
            </a:r>
            <a:r>
              <a:rPr lang="en-US" sz="1400" dirty="0">
                <a:solidFill>
                  <a:srgbClr val="00B0F0"/>
                </a:solidFill>
              </a:rPr>
              <a:t>Leads to </a:t>
            </a:r>
            <a:r>
              <a:rPr lang="en-US" sz="1400" dirty="0"/>
              <a:t>&amp; </a:t>
            </a:r>
            <a:r>
              <a:rPr lang="en-US" sz="1400" dirty="0">
                <a:solidFill>
                  <a:srgbClr val="00B0F0"/>
                </a:solidFill>
              </a:rPr>
              <a:t>Enables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483363-D5EB-4BCF-B672-7A0861A4624C}"/>
              </a:ext>
            </a:extLst>
          </p:cNvPr>
          <p:cNvPicPr/>
          <p:nvPr/>
        </p:nvPicPr>
        <p:blipFill rotWithShape="1">
          <a:blip r:embed="rId2" cstate="print"/>
          <a:srcRect t="2319"/>
          <a:stretch/>
        </p:blipFill>
        <p:spPr>
          <a:xfrm>
            <a:off x="1716336" y="1698854"/>
            <a:ext cx="9475636" cy="5896151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BE1A08C-4E0E-4CD0-989B-9B515C4F3579}"/>
              </a:ext>
            </a:extLst>
          </p:cNvPr>
          <p:cNvSpPr/>
          <p:nvPr/>
        </p:nvSpPr>
        <p:spPr>
          <a:xfrm>
            <a:off x="8084075" y="4540132"/>
            <a:ext cx="1295400" cy="804565"/>
          </a:xfrm>
          <a:prstGeom prst="ellipse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BF105CF4-2985-471B-AC1C-6EFDC212D941}"/>
              </a:ext>
            </a:extLst>
          </p:cNvPr>
          <p:cNvSpPr/>
          <p:nvPr/>
        </p:nvSpPr>
        <p:spPr>
          <a:xfrm>
            <a:off x="8142963" y="1644306"/>
            <a:ext cx="1381000" cy="499485"/>
          </a:xfrm>
          <a:prstGeom prst="ellipse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20343E0-8C2F-413B-AEFB-C12EAC8043E3}"/>
              </a:ext>
            </a:extLst>
          </p:cNvPr>
          <p:cNvSpPr/>
          <p:nvPr/>
        </p:nvSpPr>
        <p:spPr>
          <a:xfrm>
            <a:off x="7862455" y="2241348"/>
            <a:ext cx="1295400" cy="685800"/>
          </a:xfrm>
          <a:prstGeom prst="ellipse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315CE5F-A7B4-428E-A9EC-6DBD9EAECA07}"/>
              </a:ext>
            </a:extLst>
          </p:cNvPr>
          <p:cNvSpPr/>
          <p:nvPr/>
        </p:nvSpPr>
        <p:spPr>
          <a:xfrm>
            <a:off x="8408609" y="4491200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/>
                <a:solidFill>
                  <a:schemeClr val="accent3"/>
                </a:solidFill>
              </a:rPr>
              <a:t>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8192930-CED8-4AC0-8BCD-A8C52DB97E8D}"/>
              </a:ext>
            </a:extLst>
          </p:cNvPr>
          <p:cNvSpPr/>
          <p:nvPr/>
        </p:nvSpPr>
        <p:spPr>
          <a:xfrm>
            <a:off x="8240122" y="861537"/>
            <a:ext cx="1283842" cy="532517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Capability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59CBFE1-8652-455B-A01C-C6C57F647FE9}"/>
              </a:ext>
            </a:extLst>
          </p:cNvPr>
          <p:cNvCxnSpPr>
            <a:cxnSpLocks/>
            <a:stCxn id="11" idx="1"/>
          </p:cNvCxnSpPr>
          <p:nvPr/>
        </p:nvCxnSpPr>
        <p:spPr>
          <a:xfrm rot="10800000" flipV="1">
            <a:off x="6983534" y="1127796"/>
            <a:ext cx="1256589" cy="557698"/>
          </a:xfrm>
          <a:prstGeom prst="bentConnector3">
            <a:avLst>
              <a:gd name="adj1" fmla="val 99966"/>
            </a:avLst>
          </a:prstGeom>
          <a:ln w="28575">
            <a:solidFill>
              <a:srgbClr val="00B0F0"/>
            </a:solidFill>
            <a:prstDash val="dash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E09B616-3C99-4487-A728-B61BAAFE390A}"/>
              </a:ext>
            </a:extLst>
          </p:cNvPr>
          <p:cNvSpPr txBox="1"/>
          <p:nvPr/>
        </p:nvSpPr>
        <p:spPr>
          <a:xfrm>
            <a:off x="6772052" y="538370"/>
            <a:ext cx="1468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B0F0"/>
                </a:solidFill>
              </a:rPr>
              <a:t>(Leads to?) Enables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5711A5-6952-4FC8-B821-AE8C1FA918B4}"/>
              </a:ext>
            </a:extLst>
          </p:cNvPr>
          <p:cNvSpPr/>
          <p:nvPr/>
        </p:nvSpPr>
        <p:spPr>
          <a:xfrm>
            <a:off x="353697" y="3644336"/>
            <a:ext cx="1292666" cy="68580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Operational Activity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9EF727-7B8C-4975-AA69-F282C348AF5A}"/>
              </a:ext>
            </a:extLst>
          </p:cNvPr>
          <p:cNvSpPr/>
          <p:nvPr/>
        </p:nvSpPr>
        <p:spPr>
          <a:xfrm>
            <a:off x="3962400" y="4728681"/>
            <a:ext cx="1308316" cy="533400"/>
          </a:xfrm>
          <a:prstGeom prst="rect">
            <a:avLst/>
          </a:prstGeom>
          <a:solidFill>
            <a:schemeClr val="accent6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Function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29F526DF-CE1C-46B1-A2D3-ABCFF701D966}"/>
              </a:ext>
            </a:extLst>
          </p:cNvPr>
          <p:cNvCxnSpPr>
            <a:cxnSpLocks/>
            <a:endCxn id="17" idx="2"/>
          </p:cNvCxnSpPr>
          <p:nvPr/>
        </p:nvCxnSpPr>
        <p:spPr>
          <a:xfrm rot="10800000">
            <a:off x="1000030" y="4330136"/>
            <a:ext cx="870532" cy="612278"/>
          </a:xfrm>
          <a:prstGeom prst="bentConnector2">
            <a:avLst/>
          </a:prstGeom>
          <a:ln w="38100">
            <a:solidFill>
              <a:schemeClr val="accent6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11D7EA9-E09D-46F8-B4C1-CA39C602C1EF}"/>
              </a:ext>
            </a:extLst>
          </p:cNvPr>
          <p:cNvCxnSpPr>
            <a:cxnSpLocks/>
            <a:endCxn id="18" idx="3"/>
          </p:cNvCxnSpPr>
          <p:nvPr/>
        </p:nvCxnSpPr>
        <p:spPr>
          <a:xfrm flipH="1">
            <a:off x="5270716" y="4995381"/>
            <a:ext cx="1641043" cy="0"/>
          </a:xfrm>
          <a:prstGeom prst="straightConnector1">
            <a:avLst/>
          </a:prstGeom>
          <a:ln w="38100">
            <a:solidFill>
              <a:schemeClr val="accent6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F25942B-0E94-448A-B2CF-A1ED324BA241}"/>
              </a:ext>
            </a:extLst>
          </p:cNvPr>
          <p:cNvSpPr txBox="1"/>
          <p:nvPr/>
        </p:nvSpPr>
        <p:spPr>
          <a:xfrm>
            <a:off x="5463353" y="465985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Performs*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7B212FE-B42E-41EA-9A77-202B167698B0}"/>
              </a:ext>
            </a:extLst>
          </p:cNvPr>
          <p:cNvSpPr txBox="1"/>
          <p:nvPr/>
        </p:nvSpPr>
        <p:spPr>
          <a:xfrm>
            <a:off x="505275" y="4952865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Performs*</a:t>
            </a:r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2251915D-476A-41CD-B334-AA2D07F4199A}"/>
              </a:ext>
            </a:extLst>
          </p:cNvPr>
          <p:cNvCxnSpPr>
            <a:cxnSpLocks/>
            <a:stCxn id="17" idx="0"/>
            <a:endCxn id="5" idx="0"/>
          </p:cNvCxnSpPr>
          <p:nvPr/>
        </p:nvCxnSpPr>
        <p:spPr>
          <a:xfrm rot="5400000" flipH="1" flipV="1">
            <a:off x="2754351" y="-55467"/>
            <a:ext cx="1945482" cy="5454124"/>
          </a:xfrm>
          <a:prstGeom prst="bentConnector3">
            <a:avLst>
              <a:gd name="adj1" fmla="val 111750"/>
            </a:avLst>
          </a:prstGeom>
          <a:ln w="19050">
            <a:solidFill>
              <a:srgbClr val="00B0F0"/>
            </a:solidFill>
            <a:prstDash val="lgDash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4C430C7B-6505-4A71-BE4A-66E0FA314C2C}"/>
              </a:ext>
            </a:extLst>
          </p:cNvPr>
          <p:cNvCxnSpPr>
            <a:cxnSpLocks/>
            <a:stCxn id="18" idx="0"/>
            <a:endCxn id="5" idx="0"/>
          </p:cNvCxnSpPr>
          <p:nvPr/>
        </p:nvCxnSpPr>
        <p:spPr>
          <a:xfrm rot="5400000" flipH="1" flipV="1">
            <a:off x="4020443" y="2294970"/>
            <a:ext cx="3029827" cy="1837596"/>
          </a:xfrm>
          <a:prstGeom prst="bentConnector3">
            <a:avLst>
              <a:gd name="adj1" fmla="val 107545"/>
            </a:avLst>
          </a:prstGeom>
          <a:ln w="19050">
            <a:solidFill>
              <a:srgbClr val="00B0F0"/>
            </a:solidFill>
            <a:prstDash val="lgDash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512D6FE1-2D62-48D5-B671-8F9005264F78}"/>
              </a:ext>
            </a:extLst>
          </p:cNvPr>
          <p:cNvSpPr txBox="1"/>
          <p:nvPr/>
        </p:nvSpPr>
        <p:spPr>
          <a:xfrm>
            <a:off x="5265617" y="1135939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F0"/>
                </a:solidFill>
              </a:rPr>
              <a:t>Leads to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D3DDD95-335C-4D4D-929F-8DA2B5761999}"/>
              </a:ext>
            </a:extLst>
          </p:cNvPr>
          <p:cNvSpPr txBox="1"/>
          <p:nvPr/>
        </p:nvSpPr>
        <p:spPr>
          <a:xfrm>
            <a:off x="7041754" y="357464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Exhibits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C5005E51-7D55-4614-B6CD-67807F51A31C}"/>
              </a:ext>
            </a:extLst>
          </p:cNvPr>
          <p:cNvCxnSpPr>
            <a:cxnSpLocks/>
          </p:cNvCxnSpPr>
          <p:nvPr/>
        </p:nvCxnSpPr>
        <p:spPr>
          <a:xfrm flipV="1">
            <a:off x="2812525" y="1451205"/>
            <a:ext cx="5837886" cy="3384399"/>
          </a:xfrm>
          <a:prstGeom prst="straightConnector1">
            <a:avLst/>
          </a:prstGeom>
          <a:ln w="38100">
            <a:solidFill>
              <a:schemeClr val="accent6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C32BA73-4419-47EC-98BD-9E797879D07F}"/>
              </a:ext>
            </a:extLst>
          </p:cNvPr>
          <p:cNvCxnSpPr>
            <a:cxnSpLocks/>
          </p:cNvCxnSpPr>
          <p:nvPr/>
        </p:nvCxnSpPr>
        <p:spPr>
          <a:xfrm flipV="1">
            <a:off x="7805768" y="1478010"/>
            <a:ext cx="1026332" cy="3387055"/>
          </a:xfrm>
          <a:prstGeom prst="straightConnector1">
            <a:avLst/>
          </a:prstGeom>
          <a:ln w="38100">
            <a:solidFill>
              <a:schemeClr val="accent6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E2498A90-DF0F-4EB1-9D00-248A1424F747}"/>
              </a:ext>
            </a:extLst>
          </p:cNvPr>
          <p:cNvSpPr txBox="1"/>
          <p:nvPr/>
        </p:nvSpPr>
        <p:spPr>
          <a:xfrm>
            <a:off x="6280816" y="2712341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Exhibits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ACCB44-4468-4957-838F-49BE4D2C3A77}"/>
              </a:ext>
            </a:extLst>
          </p:cNvPr>
          <p:cNvSpPr txBox="1"/>
          <p:nvPr/>
        </p:nvSpPr>
        <p:spPr>
          <a:xfrm>
            <a:off x="247919" y="5906286"/>
            <a:ext cx="14273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00B050"/>
                </a:solidFill>
              </a:rPr>
              <a:t>* Specified as “is capable to perform”</a:t>
            </a:r>
          </a:p>
        </p:txBody>
      </p:sp>
      <p:sp>
        <p:nvSpPr>
          <p:cNvPr id="26" name="Speech Bubble: Rectangle with Corners Rounded 25">
            <a:extLst>
              <a:ext uri="{FF2B5EF4-FFF2-40B4-BE49-F238E27FC236}">
                <a16:creationId xmlns:a16="http://schemas.microsoft.com/office/drawing/2014/main" id="{892A03C6-0583-4356-9B90-4FA6EE4C3ED6}"/>
              </a:ext>
            </a:extLst>
          </p:cNvPr>
          <p:cNvSpPr/>
          <p:nvPr/>
        </p:nvSpPr>
        <p:spPr>
          <a:xfrm>
            <a:off x="5001761" y="6085058"/>
            <a:ext cx="2959420" cy="704496"/>
          </a:xfrm>
          <a:prstGeom prst="wedgeRoundRectCallout">
            <a:avLst>
              <a:gd name="adj1" fmla="val 65021"/>
              <a:gd name="adj2" fmla="val -18986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1"/>
                </a:solidFill>
              </a:rPr>
              <a:t>Remove Capability as a Desirer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1"/>
                </a:solidFill>
              </a:rPr>
              <a:t>But link it to Actual State directly with Enables relationship as shown above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BD4D90F8-7C09-4E91-AF53-B849744A9B3C}"/>
              </a:ext>
            </a:extLst>
          </p:cNvPr>
          <p:cNvCxnSpPr>
            <a:cxnSpLocks/>
            <a:stCxn id="35" idx="6"/>
            <a:endCxn id="11" idx="3"/>
          </p:cNvCxnSpPr>
          <p:nvPr/>
        </p:nvCxnSpPr>
        <p:spPr>
          <a:xfrm flipH="1" flipV="1">
            <a:off x="9523964" y="1127796"/>
            <a:ext cx="1668007" cy="5344319"/>
          </a:xfrm>
          <a:prstGeom prst="bentConnector3">
            <a:avLst>
              <a:gd name="adj1" fmla="val -13705"/>
            </a:avLst>
          </a:prstGeom>
          <a:ln w="38100">
            <a:solidFill>
              <a:schemeClr val="accent6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DC1AD200-529C-4395-8BBD-CFD177F526F8}"/>
              </a:ext>
            </a:extLst>
          </p:cNvPr>
          <p:cNvSpPr/>
          <p:nvPr/>
        </p:nvSpPr>
        <p:spPr>
          <a:xfrm>
            <a:off x="9602910" y="6069832"/>
            <a:ext cx="1589061" cy="804565"/>
          </a:xfrm>
          <a:prstGeom prst="ellipse">
            <a:avLst/>
          </a:prstGeom>
          <a:noFill/>
          <a:ln w="12700">
            <a:solidFill>
              <a:schemeClr val="accent3">
                <a:lumMod val="75000"/>
              </a:schemeClr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err="1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49CEC40-2D44-44DA-AE8E-A1A84666CE2B}"/>
              </a:ext>
            </a:extLst>
          </p:cNvPr>
          <p:cNvSpPr txBox="1"/>
          <p:nvPr/>
        </p:nvSpPr>
        <p:spPr>
          <a:xfrm>
            <a:off x="9978110" y="735316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Exhibits</a:t>
            </a:r>
          </a:p>
        </p:txBody>
      </p:sp>
    </p:spTree>
    <p:extLst>
      <p:ext uri="{BB962C8B-B14F-4D97-AF65-F5344CB8AC3E}">
        <p14:creationId xmlns:p14="http://schemas.microsoft.com/office/powerpoint/2010/main" val="604613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18A47-AF03-4F76-8056-EB37E2BBC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is Not an Agent/Performer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DE481A-95DD-41B3-929C-1E4EDFF58FB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34533" y="893380"/>
            <a:ext cx="11271681" cy="2459420"/>
          </a:xfrm>
        </p:spPr>
        <p:txBody>
          <a:bodyPr/>
          <a:lstStyle/>
          <a:p>
            <a:r>
              <a:rPr lang="en-US" sz="1600" b="1" dirty="0"/>
              <a:t>Architecture: </a:t>
            </a:r>
            <a:r>
              <a:rPr lang="en-US" sz="1600" dirty="0"/>
              <a:t>fundamental </a:t>
            </a:r>
            <a:r>
              <a:rPr lang="en-US" sz="1600" u="sng" dirty="0"/>
              <a:t>concepts or properties </a:t>
            </a:r>
            <a:r>
              <a:rPr lang="en-US" sz="1600" dirty="0"/>
              <a:t>of an entity in its environment and governing </a:t>
            </a:r>
            <a:r>
              <a:rPr lang="en-US" sz="1600" u="sng" dirty="0"/>
              <a:t>principles</a:t>
            </a:r>
            <a:r>
              <a:rPr lang="en-US" sz="1600" dirty="0"/>
              <a:t> for the realization and evolution of this entity and its related life cycle processes [ISO 42010/42020]</a:t>
            </a:r>
          </a:p>
          <a:p>
            <a:pPr lvl="1"/>
            <a:r>
              <a:rPr lang="en-US" sz="1400" dirty="0"/>
              <a:t>Can a set of concepts, properties and principles perform Activities or Functions?   </a:t>
            </a:r>
            <a:r>
              <a:rPr lang="en-US" sz="1400" dirty="0">
                <a:sym typeface="Wingdings" panose="05000000000000000000" pitchFamily="2" charset="2"/>
              </a:rPr>
              <a:t> NO</a:t>
            </a:r>
            <a:endParaRPr lang="en-US" sz="1400" dirty="0"/>
          </a:p>
          <a:p>
            <a:pPr lvl="1"/>
            <a:r>
              <a:rPr lang="en-US" sz="1400" dirty="0"/>
              <a:t>An Architecture is the set of fundamental concepts or properties of an Agent or Performer</a:t>
            </a:r>
          </a:p>
          <a:p>
            <a:pPr lvl="1"/>
            <a:r>
              <a:rPr lang="en-US" sz="1400" dirty="0"/>
              <a:t>Therefore, an </a:t>
            </a:r>
            <a:r>
              <a:rPr lang="en-US" sz="1400" u="sng" dirty="0"/>
              <a:t>Architecture can be neither an Agent nor a Performer </a:t>
            </a:r>
          </a:p>
          <a:p>
            <a:pPr lvl="1"/>
            <a:endParaRPr lang="en-US" sz="1400" u="sng" dirty="0"/>
          </a:p>
          <a:p>
            <a:r>
              <a:rPr lang="en-US" sz="1600" dirty="0"/>
              <a:t>Other Questions</a:t>
            </a:r>
          </a:p>
          <a:p>
            <a:pPr lvl="1"/>
            <a:r>
              <a:rPr lang="en-US" sz="1400" dirty="0"/>
              <a:t>Is an Operational/Resource Mitigation really a type of Operational/Resource Architecture?</a:t>
            </a:r>
          </a:p>
          <a:p>
            <a:pPr lvl="1"/>
            <a:r>
              <a:rPr lang="en-US" sz="1400" dirty="0"/>
              <a:t>Is a Security Enclave really a type of Resource Architecture?</a:t>
            </a:r>
          </a:p>
          <a:p>
            <a:pPr lvl="1"/>
            <a:r>
              <a:rPr lang="en-US" sz="1400" dirty="0"/>
              <a:t>Is a Capability Configuration really a type of Resource Architecture?</a:t>
            </a:r>
          </a:p>
          <a:p>
            <a:pPr lvl="1"/>
            <a:r>
              <a:rPr lang="en-US" sz="1400" dirty="0"/>
              <a:t>Is a System really a type of Architecture?   (No, a System &lt;has an&gt; Architecture)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927500-40EF-4F28-925C-1C322DBEBDB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83420"/>
            <a:ext cx="5900260" cy="28745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55628B-BDC0-42F7-AA3D-70D9216FD217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3712" y="4283500"/>
            <a:ext cx="6478288" cy="2574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CC24D4-4F0C-4EDB-86BA-01FE0DC52C05}"/>
              </a:ext>
            </a:extLst>
          </p:cNvPr>
          <p:cNvSpPr txBox="1"/>
          <p:nvPr/>
        </p:nvSpPr>
        <p:spPr>
          <a:xfrm>
            <a:off x="7696200" y="418459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Configuration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------------------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878C11-5713-4FC6-A839-1654B4245F92}"/>
              </a:ext>
            </a:extLst>
          </p:cNvPr>
          <p:cNvSpPr txBox="1"/>
          <p:nvPr/>
        </p:nvSpPr>
        <p:spPr>
          <a:xfrm>
            <a:off x="2894286" y="5049520"/>
            <a:ext cx="25202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Operational Configuration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----------------------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4F8F92-168A-4EC7-88DE-C90A9B9470A6}"/>
              </a:ext>
            </a:extLst>
          </p:cNvPr>
          <p:cNvSpPr txBox="1"/>
          <p:nvPr/>
        </p:nvSpPr>
        <p:spPr>
          <a:xfrm>
            <a:off x="8016173" y="4919405"/>
            <a:ext cx="23374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Resource Configuration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----------------------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06A7FC-FC9C-43AB-9BC7-55C056D93889}"/>
              </a:ext>
            </a:extLst>
          </p:cNvPr>
          <p:cNvSpPr txBox="1"/>
          <p:nvPr/>
        </p:nvSpPr>
        <p:spPr>
          <a:xfrm>
            <a:off x="2667000" y="3886200"/>
            <a:ext cx="1425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Configuration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------------------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A126E9-829D-45F9-861C-18F8D056DB89}"/>
              </a:ext>
            </a:extLst>
          </p:cNvPr>
          <p:cNvSpPr/>
          <p:nvPr/>
        </p:nvSpPr>
        <p:spPr>
          <a:xfrm>
            <a:off x="9456447" y="2635617"/>
            <a:ext cx="1794449" cy="532517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Architecture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88F230A8-705D-4844-B9FC-1DF094673636}"/>
              </a:ext>
            </a:extLst>
          </p:cNvPr>
          <p:cNvCxnSpPr>
            <a:cxnSpLocks/>
            <a:stCxn id="12" idx="3"/>
            <a:endCxn id="10" idx="3"/>
          </p:cNvCxnSpPr>
          <p:nvPr/>
        </p:nvCxnSpPr>
        <p:spPr>
          <a:xfrm flipH="1">
            <a:off x="10353672" y="2901876"/>
            <a:ext cx="897224" cy="2309917"/>
          </a:xfrm>
          <a:prstGeom prst="bentConnector3">
            <a:avLst>
              <a:gd name="adj1" fmla="val -66245"/>
            </a:avLst>
          </a:prstGeom>
          <a:ln w="28575">
            <a:solidFill>
              <a:srgbClr val="00B0F0"/>
            </a:solidFill>
            <a:prstDash val="dash"/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E8DDB7D-2308-48EA-8FDA-C00F0CFF32EF}"/>
              </a:ext>
            </a:extLst>
          </p:cNvPr>
          <p:cNvSpPr txBox="1"/>
          <p:nvPr/>
        </p:nvSpPr>
        <p:spPr>
          <a:xfrm>
            <a:off x="10674632" y="3687502"/>
            <a:ext cx="1152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00B0F0"/>
                </a:solidFill>
              </a:rPr>
              <a:t>Has an</a:t>
            </a:r>
          </a:p>
        </p:txBody>
      </p:sp>
    </p:spTree>
    <p:extLst>
      <p:ext uri="{BB962C8B-B14F-4D97-AF65-F5344CB8AC3E}">
        <p14:creationId xmlns:p14="http://schemas.microsoft.com/office/powerpoint/2010/main" val="1984869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29D11-C27A-4DD9-892E-189AD52E6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97D42A-C372-412A-A3C0-03A76D168DCF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>
            <a:off x="1046945" y="893763"/>
            <a:ext cx="9847286" cy="5730875"/>
          </a:xfrm>
        </p:spPr>
      </p:pic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0B690FD3-548C-498C-B68E-8A46F3A54E12}"/>
              </a:ext>
            </a:extLst>
          </p:cNvPr>
          <p:cNvSpPr/>
          <p:nvPr/>
        </p:nvSpPr>
        <p:spPr>
          <a:xfrm>
            <a:off x="8686800" y="5422062"/>
            <a:ext cx="2667000" cy="1202576"/>
          </a:xfrm>
          <a:prstGeom prst="wedgeRoundRectCallout">
            <a:avLst>
              <a:gd name="adj1" fmla="val -141080"/>
              <a:gd name="adj2" fmla="val -1079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Notice that Service Architecture is missing here</a:t>
            </a:r>
          </a:p>
        </p:txBody>
      </p:sp>
    </p:spTree>
    <p:extLst>
      <p:ext uri="{BB962C8B-B14F-4D97-AF65-F5344CB8AC3E}">
        <p14:creationId xmlns:p14="http://schemas.microsoft.com/office/powerpoint/2010/main" val="433208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6FCD-57F2-4627-A5B2-457BC396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 is Not an Agent/Performer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6908B8-CCF6-46E5-AFAD-8C3677597E6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3424" y="1070002"/>
            <a:ext cx="10782300" cy="5314950"/>
          </a:xfrm>
          <a:prstGeom prst="rect">
            <a:avLst/>
          </a:prstGeom>
        </p:spPr>
      </p:pic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A0F165B2-539C-4CF0-9B0A-859BBA7285EF}"/>
              </a:ext>
            </a:extLst>
          </p:cNvPr>
          <p:cNvSpPr/>
          <p:nvPr/>
        </p:nvSpPr>
        <p:spPr>
          <a:xfrm>
            <a:off x="7924800" y="4711483"/>
            <a:ext cx="3814417" cy="1583576"/>
          </a:xfrm>
          <a:prstGeom prst="wedgeRoundRectCallout">
            <a:avLst>
              <a:gd name="adj1" fmla="val -62425"/>
              <a:gd name="adj2" fmla="val -10114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An Architecture has no “agency”, i.e., it cannot do anything since it is a property of the thing that is being architected. Therefore, Architecture cannot be a kind of Operational Agent.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C533231-ED30-4544-BA7E-4DAF3C7BBCB3}"/>
              </a:ext>
            </a:extLst>
          </p:cNvPr>
          <p:cNvSpPr/>
          <p:nvPr/>
        </p:nvSpPr>
        <p:spPr>
          <a:xfrm>
            <a:off x="10008368" y="2325549"/>
            <a:ext cx="1838748" cy="713232"/>
          </a:xfrm>
          <a:prstGeom prst="rect">
            <a:avLst/>
          </a:prstGeom>
          <a:solidFill>
            <a:srgbClr val="2E008B">
              <a:lumMod val="20000"/>
              <a:lumOff val="80000"/>
            </a:srgbClr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Operational Architecture</a:t>
            </a:r>
          </a:p>
        </p:txBody>
      </p: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BC7C2333-76A2-461E-9D6F-2A7C11812ECD}"/>
              </a:ext>
            </a:extLst>
          </p:cNvPr>
          <p:cNvCxnSpPr>
            <a:cxnSpLocks/>
            <a:stCxn id="10" idx="0"/>
          </p:cNvCxnSpPr>
          <p:nvPr/>
        </p:nvCxnSpPr>
        <p:spPr>
          <a:xfrm rot="16200000" flipV="1">
            <a:off x="9910777" y="1308584"/>
            <a:ext cx="582576" cy="1451354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23F532DA-7BB5-4481-9D7E-7FCFAC75746C}"/>
              </a:ext>
            </a:extLst>
          </p:cNvPr>
          <p:cNvSpPr/>
          <p:nvPr/>
        </p:nvSpPr>
        <p:spPr>
          <a:xfrm rot="16200000">
            <a:off x="9357651" y="1624572"/>
            <a:ext cx="198732" cy="219123"/>
          </a:xfrm>
          <a:prstGeom prst="triangle">
            <a:avLst/>
          </a:prstGeom>
          <a:solidFill>
            <a:sysClr val="window" lastClr="FFFFFF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E5521EBD-911F-4EF1-9051-9BC87A7FFAC3}"/>
              </a:ext>
            </a:extLst>
          </p:cNvPr>
          <p:cNvSpPr/>
          <p:nvPr/>
        </p:nvSpPr>
        <p:spPr>
          <a:xfrm>
            <a:off x="6949017" y="103132"/>
            <a:ext cx="3795183" cy="926609"/>
          </a:xfrm>
          <a:prstGeom prst="wedgeRoundRectCallout">
            <a:avLst>
              <a:gd name="adj1" fmla="val 48240"/>
              <a:gd name="adj2" fmla="val 20212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Even though an Architecture is not an Agent it should be a Capable Element that can exhibit a Capability</a:t>
            </a:r>
          </a:p>
        </p:txBody>
      </p:sp>
      <p:sp>
        <p:nvSpPr>
          <p:cNvPr id="18" name="Speech Bubble: Rectangle with Corners Rounded 17">
            <a:extLst>
              <a:ext uri="{FF2B5EF4-FFF2-40B4-BE49-F238E27FC236}">
                <a16:creationId xmlns:a16="http://schemas.microsoft.com/office/drawing/2014/main" id="{D230B880-C0C5-4989-B186-985E38BA92F3}"/>
              </a:ext>
            </a:extLst>
          </p:cNvPr>
          <p:cNvSpPr/>
          <p:nvPr/>
        </p:nvSpPr>
        <p:spPr>
          <a:xfrm>
            <a:off x="273425" y="4996210"/>
            <a:ext cx="3688976" cy="1583576"/>
          </a:xfrm>
          <a:prstGeom prst="wedgeRoundRectCallout">
            <a:avLst>
              <a:gd name="adj1" fmla="val 83782"/>
              <a:gd name="adj2" fmla="val -11943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</a:rPr>
              <a:t>Change </a:t>
            </a:r>
            <a:r>
              <a:rPr lang="en-US" sz="1600" u="sng" dirty="0">
                <a:solidFill>
                  <a:schemeClr val="tx1"/>
                </a:solidFill>
              </a:rPr>
              <a:t>Operational Architecture </a:t>
            </a:r>
            <a:r>
              <a:rPr lang="en-US" sz="1600" dirty="0">
                <a:solidFill>
                  <a:schemeClr val="tx1"/>
                </a:solidFill>
              </a:rPr>
              <a:t>to </a:t>
            </a:r>
            <a:r>
              <a:rPr lang="en-US" sz="1600" u="sng" dirty="0">
                <a:solidFill>
                  <a:schemeClr val="tx1"/>
                </a:solidFill>
              </a:rPr>
              <a:t>Operational Configuration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>
                <a:solidFill>
                  <a:schemeClr val="tx1"/>
                </a:solidFill>
              </a:rPr>
              <a:t>Make an Operational Architecture a Capable Element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401CF7-D6A2-4C76-A9A1-A6CDC6985F61}"/>
              </a:ext>
            </a:extLst>
          </p:cNvPr>
          <p:cNvSpPr txBox="1"/>
          <p:nvPr/>
        </p:nvSpPr>
        <p:spPr>
          <a:xfrm>
            <a:off x="4495800" y="2785961"/>
            <a:ext cx="3696845" cy="11318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</a:rPr>
              <a:t>Operational Configuration</a:t>
            </a:r>
          </a:p>
          <a:p>
            <a:pPr algn="ctr">
              <a:lnSpc>
                <a:spcPct val="150000"/>
              </a:lnSpc>
            </a:pPr>
            <a:r>
              <a:rPr lang="en-US" sz="2400" i="1" dirty="0">
                <a:solidFill>
                  <a:srgbClr val="FF0000"/>
                </a:solidFill>
              </a:rPr>
              <a:t>----------------------</a:t>
            </a:r>
          </a:p>
        </p:txBody>
      </p:sp>
    </p:spTree>
    <p:extLst>
      <p:ext uri="{BB962C8B-B14F-4D97-AF65-F5344CB8AC3E}">
        <p14:creationId xmlns:p14="http://schemas.microsoft.com/office/powerpoint/2010/main" val="67397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46FCD-57F2-4627-A5B2-457BC396E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Scenarios as Agents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01FDAC-1C83-4E94-9055-37BF44A60308}"/>
              </a:ext>
            </a:extLst>
          </p:cNvPr>
          <p:cNvPicPr/>
          <p:nvPr/>
        </p:nvPicPr>
        <p:blipFill rotWithShape="1">
          <a:blip r:embed="rId2" cstate="print"/>
          <a:srcRect r="2191"/>
          <a:stretch/>
        </p:blipFill>
        <p:spPr>
          <a:xfrm>
            <a:off x="876300" y="914400"/>
            <a:ext cx="10546081" cy="53149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42236D-89F0-4566-87A9-3ADCFD0BC729}"/>
              </a:ext>
            </a:extLst>
          </p:cNvPr>
          <p:cNvSpPr/>
          <p:nvPr/>
        </p:nvSpPr>
        <p:spPr>
          <a:xfrm>
            <a:off x="3601170" y="2737243"/>
            <a:ext cx="1838748" cy="713232"/>
          </a:xfrm>
          <a:prstGeom prst="rect">
            <a:avLst/>
          </a:prstGeom>
          <a:solidFill>
            <a:srgbClr val="2E008B">
              <a:lumMod val="20000"/>
              <a:lumOff val="80000"/>
            </a:srgbClr>
          </a:solidFill>
          <a:ln w="127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Operational Scenario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E2EE46ED-8330-46DA-8F28-BA9095A0C60B}"/>
              </a:ext>
            </a:extLst>
          </p:cNvPr>
          <p:cNvCxnSpPr>
            <a:cxnSpLocks/>
            <a:stCxn id="8" idx="0"/>
            <a:endCxn id="10" idx="3"/>
          </p:cNvCxnSpPr>
          <p:nvPr/>
        </p:nvCxnSpPr>
        <p:spPr>
          <a:xfrm rot="5400000" flipH="1" flipV="1">
            <a:off x="5826226" y="1142351"/>
            <a:ext cx="289211" cy="2900574"/>
          </a:xfrm>
          <a:prstGeom prst="bentConnector2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</p:spPr>
      </p:cxnSp>
      <p:sp>
        <p:nvSpPr>
          <p:cNvPr id="10" name="Isosceles Triangle 9">
            <a:extLst>
              <a:ext uri="{FF2B5EF4-FFF2-40B4-BE49-F238E27FC236}">
                <a16:creationId xmlns:a16="http://schemas.microsoft.com/office/drawing/2014/main" id="{A06B6D28-1193-4827-8602-9F19D0D51223}"/>
              </a:ext>
            </a:extLst>
          </p:cNvPr>
          <p:cNvSpPr/>
          <p:nvPr/>
        </p:nvSpPr>
        <p:spPr>
          <a:xfrm rot="5400000">
            <a:off x="7431313" y="2338470"/>
            <a:ext cx="198732" cy="219123"/>
          </a:xfrm>
          <a:prstGeom prst="triangle">
            <a:avLst/>
          </a:prstGeom>
          <a:solidFill>
            <a:sysClr val="window" lastClr="FFFFFF"/>
          </a:solidFill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err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058F4A1-B3B2-499D-A247-D4B2112A7CED}"/>
              </a:ext>
            </a:extLst>
          </p:cNvPr>
          <p:cNvSpPr/>
          <p:nvPr/>
        </p:nvSpPr>
        <p:spPr>
          <a:xfrm>
            <a:off x="6855525" y="2478135"/>
            <a:ext cx="1413062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3800" b="1" cap="none" spc="0" dirty="0">
                <a:ln w="28575" cmpd="sng">
                  <a:solidFill>
                    <a:srgbClr val="FF0000"/>
                  </a:solidFill>
                  <a:prstDash val="solid"/>
                </a:ln>
                <a:noFill/>
                <a:effectLst/>
              </a:rPr>
              <a:t>X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ED39701D-F944-4724-B9EE-6DD6483602B8}"/>
              </a:ext>
            </a:extLst>
          </p:cNvPr>
          <p:cNvSpPr/>
          <p:nvPr/>
        </p:nvSpPr>
        <p:spPr>
          <a:xfrm>
            <a:off x="791718" y="5086350"/>
            <a:ext cx="3200400" cy="1367112"/>
          </a:xfrm>
          <a:prstGeom prst="wedgeRoundRectCallout">
            <a:avLst>
              <a:gd name="adj1" fmla="val 47221"/>
              <a:gd name="adj2" fmla="val -18154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There is a need for the concept of Operational Scenario which can perform Operational Activities.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BEFB5E5F-F58A-48D4-9F8F-12C28C54D0B6}"/>
              </a:ext>
            </a:extLst>
          </p:cNvPr>
          <p:cNvSpPr/>
          <p:nvPr/>
        </p:nvSpPr>
        <p:spPr>
          <a:xfrm>
            <a:off x="8305800" y="5060550"/>
            <a:ext cx="3733800" cy="1367112"/>
          </a:xfrm>
          <a:prstGeom prst="wedgeRoundRectCallout">
            <a:avLst>
              <a:gd name="adj1" fmla="val -55173"/>
              <a:gd name="adj2" fmla="val -142576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 w="127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Many modelers use an Operational Architecture as the entity to capture notion of a Scenario or Vignette or Use Case</a:t>
            </a:r>
          </a:p>
        </p:txBody>
      </p:sp>
    </p:spTree>
    <p:extLst>
      <p:ext uri="{BB962C8B-B14F-4D97-AF65-F5344CB8AC3E}">
        <p14:creationId xmlns:p14="http://schemas.microsoft.com/office/powerpoint/2010/main" val="89429177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Default Theme" id="{7AA79D18-F6E1-4D6C-8420-9C5A770C01B4}" vid="{54399ECB-4BC6-4E85-BB42-F3A69C52828F}"/>
    </a:ext>
  </a:extLst>
</a:theme>
</file>

<file path=ppt/theme/theme2.xml><?xml version="1.0" encoding="utf-8"?>
<a:theme xmlns:a="http://schemas.openxmlformats.org/drawingml/2006/main" name="2_Corporate Template_Security Markings">
  <a:themeElements>
    <a:clrScheme name="Aerospace New Colors">
      <a:dk1>
        <a:srgbClr val="000000"/>
      </a:dk1>
      <a:lt1>
        <a:sysClr val="window" lastClr="FFFFFF"/>
      </a:lt1>
      <a:dk2>
        <a:srgbClr val="6F6F70"/>
      </a:dk2>
      <a:lt2>
        <a:srgbClr val="2E008B"/>
      </a:lt2>
      <a:accent1>
        <a:srgbClr val="5E8AB4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4D65E"/>
      </a:accent6>
      <a:hlink>
        <a:srgbClr val="5E8AB4"/>
      </a:hlink>
      <a:folHlink>
        <a:srgbClr val="4F86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tx1"/>
          </a:solidFill>
        </a:ln>
        <a:effectLst/>
      </a:spPr>
      <a:bodyPr rtlCol="0" anchor="ctr"/>
      <a:lstStyle>
        <a:defPPr algn="ctr">
          <a:defRPr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E14C260-738B-43BB-B364-E6985E06DA98}"/>
    </a:ext>
  </a:extLst>
</a:theme>
</file>

<file path=ppt/theme/theme3.xml><?xml version="1.0" encoding="utf-8"?>
<a:theme xmlns:a="http://schemas.openxmlformats.org/drawingml/2006/main" name="3_Standard Title ">
  <a:themeElements>
    <a:clrScheme name="1">
      <a:dk1>
        <a:srgbClr val="000000"/>
      </a:dk1>
      <a:lt1>
        <a:srgbClr val="FFFFFF"/>
      </a:lt1>
      <a:dk2>
        <a:srgbClr val="6F6F6F"/>
      </a:dk2>
      <a:lt2>
        <a:srgbClr val="EEECE1"/>
      </a:lt2>
      <a:accent1>
        <a:srgbClr val="5E8AB3"/>
      </a:accent1>
      <a:accent2>
        <a:srgbClr val="9B7793"/>
      </a:accent2>
      <a:accent3>
        <a:srgbClr val="FF8F1C"/>
      </a:accent3>
      <a:accent4>
        <a:srgbClr val="FFC72C"/>
      </a:accent4>
      <a:accent5>
        <a:srgbClr val="4F868E"/>
      </a:accent5>
      <a:accent6>
        <a:srgbClr val="A3D65E"/>
      </a:accent6>
      <a:hlink>
        <a:srgbClr val="5E8AB3"/>
      </a:hlink>
      <a:folHlink>
        <a:srgbClr val="4F868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6E7CC2E9-97E7-44E2-9CEF-94245A140030}" vid="{46BA43DB-6872-4722-BB01-E569EEF72301}"/>
    </a:ext>
  </a:extLst>
</a:theme>
</file>

<file path=ppt/theme/theme4.xml><?xml version="1.0" encoding="utf-8"?>
<a:theme xmlns:a="http://schemas.openxmlformats.org/drawingml/2006/main" name="Thales_Systems-KTD_16.9">
  <a:themeElements>
    <a:clrScheme name="Personnalisée 80">
      <a:dk1>
        <a:srgbClr val="333366"/>
      </a:dk1>
      <a:lt1>
        <a:srgbClr val="FFFFFF"/>
      </a:lt1>
      <a:dk2>
        <a:srgbClr val="333366"/>
      </a:dk2>
      <a:lt2>
        <a:srgbClr val="1B425F"/>
      </a:lt2>
      <a:accent1>
        <a:srgbClr val="1B425F"/>
      </a:accent1>
      <a:accent2>
        <a:srgbClr val="333366"/>
      </a:accent2>
      <a:accent3>
        <a:srgbClr val="5CBFD4"/>
      </a:accent3>
      <a:accent4>
        <a:srgbClr val="505050"/>
      </a:accent4>
      <a:accent5>
        <a:srgbClr val="969696"/>
      </a:accent5>
      <a:accent6>
        <a:srgbClr val="2C709B"/>
      </a:accent6>
      <a:hlink>
        <a:srgbClr val="333366"/>
      </a:hlink>
      <a:folHlink>
        <a:srgbClr val="33336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solidFill>
            <a:schemeClr val="bg2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ales_global_16.9_VA" id="{86CC8F7D-9707-45A9-8669-186997B63664}" vid="{3F69A910-136C-4223-9121-69E4943F2ED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2922</TotalTime>
  <Words>633</Words>
  <Application>Microsoft Office PowerPoint</Application>
  <PresentationFormat>Widescreen</PresentationFormat>
  <Paragraphs>102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Century Gothic</vt:lpstr>
      <vt:lpstr>Wingdings</vt:lpstr>
      <vt:lpstr>Default Theme</vt:lpstr>
      <vt:lpstr>2_Corporate Template_Security Markings</vt:lpstr>
      <vt:lpstr>3_Standard Title </vt:lpstr>
      <vt:lpstr>Thales_Systems-KTD_16.9</vt:lpstr>
      <vt:lpstr>Proposed Changes for UAF v1.3</vt:lpstr>
      <vt:lpstr>Capabilities and Effects</vt:lpstr>
      <vt:lpstr>PowerPoint Presentation</vt:lpstr>
      <vt:lpstr>Capability Generalization</vt:lpstr>
      <vt:lpstr>Capabilities and Effects</vt:lpstr>
      <vt:lpstr>Architecture is Not an Agent/Performer</vt:lpstr>
      <vt:lpstr>Architecture</vt:lpstr>
      <vt:lpstr>Architecture is Not an Agent/Performer</vt:lpstr>
      <vt:lpstr>Operational Scenarios as Agents</vt:lpstr>
      <vt:lpstr>TrustLines Between Operational Performers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O'Neil</dc:creator>
  <cp:lastModifiedBy>James N Martin</cp:lastModifiedBy>
  <cp:revision>199</cp:revision>
  <cp:lastPrinted>2022-03-16T20:53:35Z</cp:lastPrinted>
  <dcterms:created xsi:type="dcterms:W3CDTF">2021-02-14T15:52:10Z</dcterms:created>
  <dcterms:modified xsi:type="dcterms:W3CDTF">2022-06-01T12:40:37Z</dcterms:modified>
</cp:coreProperties>
</file>