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8" r:id="rId2"/>
    <p:sldId id="299" r:id="rId3"/>
    <p:sldId id="304" r:id="rId4"/>
    <p:sldId id="301" r:id="rId5"/>
    <p:sldId id="313" r:id="rId6"/>
    <p:sldId id="315" r:id="rId7"/>
    <p:sldId id="302" r:id="rId8"/>
    <p:sldId id="305" r:id="rId9"/>
    <p:sldId id="306" r:id="rId10"/>
    <p:sldId id="307" r:id="rId11"/>
    <p:sldId id="308" r:id="rId12"/>
    <p:sldId id="309" r:id="rId13"/>
    <p:sldId id="31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979" autoAdjust="0"/>
  </p:normalViewPr>
  <p:slideViewPr>
    <p:cSldViewPr snapToGrid="0">
      <p:cViewPr varScale="1">
        <p:scale>
          <a:sx n="80" d="100"/>
          <a:sy n="80" d="100"/>
        </p:scale>
        <p:origin x="67"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EF3DF2-181B-42E7-9EC3-712DA04D09B8}" type="datetimeFigureOut">
              <a:rPr lang="en-US" smtClean="0"/>
              <a:t>9/26/2024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60AA09-4B79-4361-B99A-C14F76998A6E}" type="slidenum">
              <a:rPr lang="en-US" smtClean="0"/>
              <a:t>‹#›</a:t>
            </a:fld>
            <a:endParaRPr lang="en-US"/>
          </a:p>
        </p:txBody>
      </p:sp>
    </p:spTree>
    <p:extLst>
      <p:ext uri="{BB962C8B-B14F-4D97-AF65-F5344CB8AC3E}">
        <p14:creationId xmlns:p14="http://schemas.microsoft.com/office/powerpoint/2010/main" val="3563259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capability may have one or more capability implementations</a:t>
            </a:r>
          </a:p>
          <a:p>
            <a:endParaRPr lang="en-US" dirty="0"/>
          </a:p>
        </p:txBody>
      </p:sp>
      <p:sp>
        <p:nvSpPr>
          <p:cNvPr id="4" name="Slide Number Placeholder 3"/>
          <p:cNvSpPr>
            <a:spLocks noGrp="1"/>
          </p:cNvSpPr>
          <p:nvPr>
            <p:ph type="sldNum" sz="quarter" idx="5"/>
          </p:nvPr>
        </p:nvSpPr>
        <p:spPr/>
        <p:txBody>
          <a:bodyPr/>
          <a:lstStyle/>
          <a:p>
            <a:fld id="{FF60AA09-4B79-4361-B99A-C14F76998A6E}" type="slidenum">
              <a:rPr lang="en-US" smtClean="0"/>
              <a:t>1</a:t>
            </a:fld>
            <a:endParaRPr lang="en-US"/>
          </a:p>
        </p:txBody>
      </p:sp>
    </p:spTree>
    <p:extLst>
      <p:ext uri="{BB962C8B-B14F-4D97-AF65-F5344CB8AC3E}">
        <p14:creationId xmlns:p14="http://schemas.microsoft.com/office/powerpoint/2010/main" val="17049524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Reuse the same pattern in an operational situation.</a:t>
            </a:r>
          </a:p>
          <a:p>
            <a:r>
              <a:rPr lang="en-US" dirty="0"/>
              <a:t>The Manager role is assigned to the Taxi-route manager who belongs to the Ride Operations Dept.</a:t>
            </a:r>
          </a:p>
          <a:p>
            <a:r>
              <a:rPr lang="en-US" dirty="0"/>
              <a:t>The Taxi-route mgt 1 capability implementation aggregates the 4 roles.</a:t>
            </a:r>
          </a:p>
          <a:p>
            <a:r>
              <a:rPr lang="en-US" dirty="0"/>
              <a:t>This capability implementation aggregation_3 relation does a bit more – it has to clone the roles and own the clones, but match the clones with the capability roles they were cloned from. </a:t>
            </a:r>
          </a:p>
          <a:p>
            <a:r>
              <a:rPr lang="en-US" dirty="0"/>
              <a:t>The cloning allows the role assignments to be made in the context of the capability implementation rather than in the context of the capability.</a:t>
            </a:r>
          </a:p>
          <a:p>
            <a:r>
              <a:rPr lang="en-US" dirty="0"/>
              <a:t>Suppose there was a Taxi-route mgt 2 capability that was staffed by a different department. These same roles could not be assigned to performers that belong to the other department because they are already assigned.  Increasing the arity of the assign to leg of the role just generates the cross product, with no way to distinguish the assign to department 1 and department 2. So, this second capability implementation must create a new set of role clones.</a:t>
            </a:r>
          </a:p>
        </p:txBody>
      </p:sp>
      <p:sp>
        <p:nvSpPr>
          <p:cNvPr id="4" name="Slide Number Placeholder 3"/>
          <p:cNvSpPr>
            <a:spLocks noGrp="1"/>
          </p:cNvSpPr>
          <p:nvPr>
            <p:ph type="sldNum" sz="quarter" idx="5"/>
          </p:nvPr>
        </p:nvSpPr>
        <p:spPr/>
        <p:txBody>
          <a:bodyPr/>
          <a:lstStyle/>
          <a:p>
            <a:fld id="{FF60AA09-4B79-4361-B99A-C14F76998A6E}" type="slidenum">
              <a:rPr lang="en-US" smtClean="0"/>
              <a:t>10</a:t>
            </a:fld>
            <a:endParaRPr lang="en-US"/>
          </a:p>
        </p:txBody>
      </p:sp>
    </p:spTree>
    <p:extLst>
      <p:ext uri="{BB962C8B-B14F-4D97-AF65-F5344CB8AC3E}">
        <p14:creationId xmlns:p14="http://schemas.microsoft.com/office/powerpoint/2010/main" val="79875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Taxi-route management capability has a route matching sub-capability.</a:t>
            </a:r>
          </a:p>
          <a:p>
            <a:r>
              <a:rPr lang="en-US" dirty="0"/>
              <a:t>The Taxi-route manager is assigned to the same Manager role, whose </a:t>
            </a:r>
            <a:r>
              <a:rPr lang="en-US" dirty="0" err="1"/>
              <a:t>ofCapability</a:t>
            </a:r>
            <a:r>
              <a:rPr lang="en-US" dirty="0"/>
              <a:t> leg is extended to attach the role to the sub-capability.</a:t>
            </a:r>
          </a:p>
          <a:p>
            <a:r>
              <a:rPr lang="en-US" dirty="0"/>
              <a:t>In the event there is some problem with the route, The Route-matching capability produces an Outcome to resolve a route matching issue.</a:t>
            </a:r>
          </a:p>
          <a:p>
            <a:r>
              <a:rPr lang="en-US" dirty="0"/>
              <a:t>Only the clone Role is shown here and the “</a:t>
            </a:r>
            <a:r>
              <a:rPr lang="en-US" dirty="0" err="1"/>
              <a:t>ofCapability</a:t>
            </a:r>
            <a:r>
              <a:rPr lang="en-US" dirty="0"/>
              <a:t>” leg inherited from the Capability Role is shown attached to the clone Role</a:t>
            </a:r>
          </a:p>
        </p:txBody>
      </p:sp>
      <p:sp>
        <p:nvSpPr>
          <p:cNvPr id="4" name="Slide Number Placeholder 3"/>
          <p:cNvSpPr>
            <a:spLocks noGrp="1"/>
          </p:cNvSpPr>
          <p:nvPr>
            <p:ph type="sldNum" sz="quarter" idx="5"/>
          </p:nvPr>
        </p:nvSpPr>
        <p:spPr/>
        <p:txBody>
          <a:bodyPr/>
          <a:lstStyle/>
          <a:p>
            <a:fld id="{FF60AA09-4B79-4361-B99A-C14F76998A6E}" type="slidenum">
              <a:rPr lang="en-US" smtClean="0"/>
              <a:t>11</a:t>
            </a:fld>
            <a:endParaRPr lang="en-US"/>
          </a:p>
        </p:txBody>
      </p:sp>
    </p:spTree>
    <p:extLst>
      <p:ext uri="{BB962C8B-B14F-4D97-AF65-F5344CB8AC3E}">
        <p14:creationId xmlns:p14="http://schemas.microsoft.com/office/powerpoint/2010/main" val="36798955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route matching issue needs to be delegated to an Incident Management capability.</a:t>
            </a:r>
          </a:p>
          <a:p>
            <a:r>
              <a:rPr lang="en-US" dirty="0"/>
              <a:t>To do this, the Resolve route matching issue outcome is split into two sub-states: Open route matching incident and Closed route matching incident.</a:t>
            </a:r>
          </a:p>
          <a:p>
            <a:r>
              <a:rPr lang="en-US" dirty="0"/>
              <a:t>These outcomes are suitable for need and produces by Incident Management because they are states of the Route matching issue </a:t>
            </a:r>
            <a:r>
              <a:rPr lang="en-US" dirty="0" err="1"/>
              <a:t>InformationItem</a:t>
            </a:r>
            <a:r>
              <a:rPr lang="en-US" dirty="0"/>
              <a:t> (which is a specialization of the Incident information item that is not shown here).</a:t>
            </a:r>
          </a:p>
          <a:p>
            <a:r>
              <a:rPr lang="en-US" dirty="0"/>
              <a:t>The organizational decision has been made that the Taxi-route mgt 1 capability implementation should have its own implementation of the Incident Management capability, Incident mgt 1 that is owned by the Taxi-route mgt capability implementation.</a:t>
            </a:r>
          </a:p>
          <a:p>
            <a:r>
              <a:rPr lang="en-US" dirty="0"/>
              <a:t>Only the clone Role is shown in this diagram.</a:t>
            </a:r>
          </a:p>
        </p:txBody>
      </p:sp>
      <p:sp>
        <p:nvSpPr>
          <p:cNvPr id="4" name="Slide Number Placeholder 3"/>
          <p:cNvSpPr>
            <a:spLocks noGrp="1"/>
          </p:cNvSpPr>
          <p:nvPr>
            <p:ph type="sldNum" sz="quarter" idx="5"/>
          </p:nvPr>
        </p:nvSpPr>
        <p:spPr/>
        <p:txBody>
          <a:bodyPr/>
          <a:lstStyle/>
          <a:p>
            <a:fld id="{FF60AA09-4B79-4361-B99A-C14F76998A6E}" type="slidenum">
              <a:rPr lang="en-US" smtClean="0"/>
              <a:t>12</a:t>
            </a:fld>
            <a:endParaRPr lang="en-US"/>
          </a:p>
        </p:txBody>
      </p:sp>
    </p:spTree>
    <p:extLst>
      <p:ext uri="{BB962C8B-B14F-4D97-AF65-F5344CB8AC3E}">
        <p14:creationId xmlns:p14="http://schemas.microsoft.com/office/powerpoint/2010/main" val="33208078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Taxi-route manager is given governance responsibility for the Manager performer role clone in the Incident mgt 1 capability implementation.</a:t>
            </a:r>
          </a:p>
          <a:p>
            <a:r>
              <a:rPr lang="en-US" dirty="0"/>
              <a:t>The role is cloned from the Manager role (not shown) of the Incident Management capability.</a:t>
            </a:r>
          </a:p>
          <a:p>
            <a:r>
              <a:rPr lang="en-US" dirty="0"/>
              <a:t>These role clones are owned by the Capability Implementation and disappear along with their leg bindings if the Capability Implementation is deleted from the model.</a:t>
            </a:r>
          </a:p>
        </p:txBody>
      </p:sp>
      <p:sp>
        <p:nvSpPr>
          <p:cNvPr id="4" name="Slide Number Placeholder 3"/>
          <p:cNvSpPr>
            <a:spLocks noGrp="1"/>
          </p:cNvSpPr>
          <p:nvPr>
            <p:ph type="sldNum" sz="quarter" idx="5"/>
          </p:nvPr>
        </p:nvSpPr>
        <p:spPr/>
        <p:txBody>
          <a:bodyPr/>
          <a:lstStyle/>
          <a:p>
            <a:fld id="{FF60AA09-4B79-4361-B99A-C14F76998A6E}" type="slidenum">
              <a:rPr lang="en-US" smtClean="0"/>
              <a:t>13</a:t>
            </a:fld>
            <a:endParaRPr lang="en-US"/>
          </a:p>
        </p:txBody>
      </p:sp>
    </p:spTree>
    <p:extLst>
      <p:ext uri="{BB962C8B-B14F-4D97-AF65-F5344CB8AC3E}">
        <p14:creationId xmlns:p14="http://schemas.microsoft.com/office/powerpoint/2010/main" val="2431161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“Taxi-route mgt 1” </a:t>
            </a:r>
            <a:r>
              <a:rPr lang="en-US" dirty="0" err="1"/>
              <a:t>CapabilityImplementation</a:t>
            </a:r>
            <a:r>
              <a:rPr lang="en-US" dirty="0"/>
              <a:t> is “staffed” by the Ride Operations Dept”.</a:t>
            </a:r>
          </a:p>
          <a:p>
            <a:r>
              <a:rPr lang="en-US" dirty="0"/>
              <a:t>“Staffs” is a shortcut association supported by Roles and Performers/</a:t>
            </a:r>
            <a:r>
              <a:rPr lang="en-US" dirty="0" err="1"/>
              <a:t>AbstractBusinessObjects</a:t>
            </a:r>
            <a:r>
              <a:rPr lang="en-US" dirty="0"/>
              <a:t> that belong to the </a:t>
            </a:r>
            <a:r>
              <a:rPr lang="en-US" dirty="0" err="1"/>
              <a:t>OrgUnit</a:t>
            </a:r>
            <a:r>
              <a:rPr lang="en-US" dirty="0"/>
              <a:t> and are implemented by the </a:t>
            </a:r>
            <a:r>
              <a:rPr lang="en-US" dirty="0" err="1"/>
              <a:t>CapabilityImplementation</a:t>
            </a:r>
            <a:r>
              <a:rPr lang="en-US" dirty="0"/>
              <a:t>.</a:t>
            </a:r>
          </a:p>
          <a:p>
            <a:endParaRPr lang="en-US" dirty="0"/>
          </a:p>
        </p:txBody>
      </p:sp>
      <p:sp>
        <p:nvSpPr>
          <p:cNvPr id="4" name="Slide Number Placeholder 3"/>
          <p:cNvSpPr>
            <a:spLocks noGrp="1"/>
          </p:cNvSpPr>
          <p:nvPr>
            <p:ph type="sldNum" sz="quarter" idx="5"/>
          </p:nvPr>
        </p:nvSpPr>
        <p:spPr/>
        <p:txBody>
          <a:bodyPr/>
          <a:lstStyle/>
          <a:p>
            <a:fld id="{FF60AA09-4B79-4361-B99A-C14F76998A6E}" type="slidenum">
              <a:rPr lang="en-US" smtClean="0"/>
              <a:t>2</a:t>
            </a:fld>
            <a:endParaRPr lang="en-US"/>
          </a:p>
        </p:txBody>
      </p:sp>
    </p:spTree>
    <p:extLst>
      <p:ext uri="{BB962C8B-B14F-4D97-AF65-F5344CB8AC3E}">
        <p14:creationId xmlns:p14="http://schemas.microsoft.com/office/powerpoint/2010/main" val="1287217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a:t>
            </a:r>
            <a:r>
              <a:rPr lang="en-US" dirty="0" err="1"/>
              <a:t>CapabilityImplementation</a:t>
            </a:r>
            <a:r>
              <a:rPr lang="en-US" dirty="0"/>
              <a:t> may be “staffed” by several </a:t>
            </a:r>
            <a:r>
              <a:rPr lang="en-US" dirty="0" err="1"/>
              <a:t>OrgUnits</a:t>
            </a:r>
            <a:r>
              <a:rPr lang="en-US" dirty="0"/>
              <a:t>.</a:t>
            </a:r>
          </a:p>
          <a:p>
            <a:r>
              <a:rPr lang="en-US" dirty="0"/>
              <a:t>NOTE: the stacked boxes is a diagram notation that avoids replicating the “staffs” relationship.</a:t>
            </a:r>
          </a:p>
        </p:txBody>
      </p:sp>
      <p:sp>
        <p:nvSpPr>
          <p:cNvPr id="4" name="Slide Number Placeholder 3"/>
          <p:cNvSpPr>
            <a:spLocks noGrp="1"/>
          </p:cNvSpPr>
          <p:nvPr>
            <p:ph type="sldNum" sz="quarter" idx="5"/>
          </p:nvPr>
        </p:nvSpPr>
        <p:spPr/>
        <p:txBody>
          <a:bodyPr/>
          <a:lstStyle/>
          <a:p>
            <a:fld id="{FF60AA09-4B79-4361-B99A-C14F76998A6E}" type="slidenum">
              <a:rPr lang="en-US" smtClean="0"/>
              <a:t>3</a:t>
            </a:fld>
            <a:endParaRPr lang="en-US"/>
          </a:p>
        </p:txBody>
      </p:sp>
    </p:spTree>
    <p:extLst>
      <p:ext uri="{BB962C8B-B14F-4D97-AF65-F5344CB8AC3E}">
        <p14:creationId xmlns:p14="http://schemas.microsoft.com/office/powerpoint/2010/main" val="2553837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a Capability may have several </a:t>
            </a:r>
            <a:r>
              <a:rPr lang="en-US" dirty="0" err="1"/>
              <a:t>CapabilityImplementations</a:t>
            </a:r>
            <a:r>
              <a:rPr lang="en-US" dirty="0"/>
              <a:t> and each </a:t>
            </a:r>
            <a:r>
              <a:rPr lang="en-US" dirty="0" err="1"/>
              <a:t>CapabilityImplementation</a:t>
            </a:r>
            <a:r>
              <a:rPr lang="en-US" dirty="0"/>
              <a:t> may assign elements to the Roles independently, A </a:t>
            </a:r>
            <a:r>
              <a:rPr lang="en-US" dirty="0" err="1"/>
              <a:t>CapabilityImplementation</a:t>
            </a:r>
            <a:r>
              <a:rPr lang="en-US" dirty="0"/>
              <a:t> that “implements_5” a Capability must own clones (specializations) of the Roles that it intends to implement.</a:t>
            </a:r>
          </a:p>
          <a:p>
            <a:r>
              <a:rPr lang="en-US" dirty="0"/>
              <a:t>The “implements_7” relationship implies ownership; if the </a:t>
            </a:r>
            <a:r>
              <a:rPr lang="en-US" dirty="0" err="1"/>
              <a:t>CapabilityImplementation</a:t>
            </a:r>
            <a:r>
              <a:rPr lang="en-US" dirty="0"/>
              <a:t> is removed or the “implements_5” relationship is removed, the cloned Roles must also be removed. It is recommended that the implementing tool do this automatically, then allow the modeler to decide which clones of the Capability Roles should be kept.</a:t>
            </a:r>
          </a:p>
          <a:p>
            <a:r>
              <a:rPr lang="en-US" dirty="0"/>
              <a:t>It is not shown in this diagram, but a Capability may be factored across two or more </a:t>
            </a:r>
            <a:r>
              <a:rPr lang="en-US" dirty="0" err="1"/>
              <a:t>CapabilityImplementations</a:t>
            </a:r>
            <a:r>
              <a:rPr lang="en-US" dirty="0"/>
              <a:t>, splitting the Capability Roles between the </a:t>
            </a:r>
            <a:r>
              <a:rPr lang="en-US" dirty="0" err="1"/>
              <a:t>CapabilityImplementations</a:t>
            </a:r>
            <a:r>
              <a:rPr lang="en-US" dirty="0"/>
              <a:t>.</a:t>
            </a:r>
          </a:p>
        </p:txBody>
      </p:sp>
      <p:sp>
        <p:nvSpPr>
          <p:cNvPr id="4" name="Slide Number Placeholder 3"/>
          <p:cNvSpPr>
            <a:spLocks noGrp="1"/>
          </p:cNvSpPr>
          <p:nvPr>
            <p:ph type="sldNum" sz="quarter" idx="5"/>
          </p:nvPr>
        </p:nvSpPr>
        <p:spPr/>
        <p:txBody>
          <a:bodyPr/>
          <a:lstStyle/>
          <a:p>
            <a:fld id="{FF60AA09-4B79-4361-B99A-C14F76998A6E}" type="slidenum">
              <a:rPr lang="en-US" smtClean="0"/>
              <a:t>4</a:t>
            </a:fld>
            <a:endParaRPr lang="en-US"/>
          </a:p>
        </p:txBody>
      </p:sp>
    </p:spTree>
    <p:extLst>
      <p:ext uri="{BB962C8B-B14F-4D97-AF65-F5344CB8AC3E}">
        <p14:creationId xmlns:p14="http://schemas.microsoft.com/office/powerpoint/2010/main" val="5896513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cloned Roles of the </a:t>
            </a:r>
            <a:r>
              <a:rPr lang="en-US" dirty="0" err="1"/>
              <a:t>CapabilityImplementation</a:t>
            </a:r>
            <a:r>
              <a:rPr lang="en-US" dirty="0"/>
              <a:t> have been “</a:t>
            </a:r>
            <a:r>
              <a:rPr lang="en-US" dirty="0" err="1"/>
              <a:t>assignedTo</a:t>
            </a:r>
            <a:r>
              <a:rPr lang="en-US" dirty="0"/>
              <a:t>” concepts from the domains of Performers and BusinessObjects. </a:t>
            </a:r>
          </a:p>
          <a:p>
            <a:r>
              <a:rPr lang="en-US" dirty="0"/>
              <a:t>These domains “</a:t>
            </a:r>
            <a:r>
              <a:rPr lang="en-US" dirty="0" err="1"/>
              <a:t>belongTo</a:t>
            </a:r>
            <a:r>
              <a:rPr lang="en-US" dirty="0"/>
              <a:t>” the “Ride Operations Dept”.</a:t>
            </a:r>
          </a:p>
          <a:p>
            <a:r>
              <a:rPr lang="en-US" dirty="0"/>
              <a:t>The domains are also aggregated by the </a:t>
            </a:r>
            <a:r>
              <a:rPr lang="en-US" dirty="0" err="1"/>
              <a:t>CapabilityImplementation</a:t>
            </a:r>
            <a:r>
              <a:rPr lang="en-US" dirty="0"/>
              <a:t>.</a:t>
            </a:r>
          </a:p>
          <a:p>
            <a:r>
              <a:rPr lang="en-US" dirty="0"/>
              <a:t>The domains do not have to “</a:t>
            </a:r>
            <a:r>
              <a:rPr lang="en-US" dirty="0" err="1"/>
              <a:t>belongTo</a:t>
            </a:r>
            <a:r>
              <a:rPr lang="en-US" dirty="0"/>
              <a:t>” an </a:t>
            </a:r>
            <a:r>
              <a:rPr lang="en-US" dirty="0" err="1"/>
              <a:t>OrgUnit</a:t>
            </a:r>
            <a:r>
              <a:rPr lang="en-US" dirty="0"/>
              <a:t>; in an organizational planning environment, the organizational structure may not have been defined yet and in this case, the </a:t>
            </a:r>
            <a:r>
              <a:rPr lang="en-US" dirty="0" err="1"/>
              <a:t>OrgUnit</a:t>
            </a:r>
            <a:r>
              <a:rPr lang="en-US" dirty="0"/>
              <a:t> and “</a:t>
            </a:r>
            <a:r>
              <a:rPr lang="en-US" dirty="0" err="1"/>
              <a:t>belongsTo</a:t>
            </a:r>
            <a:r>
              <a:rPr lang="en-US" dirty="0"/>
              <a:t>” relationships would not appear.</a:t>
            </a:r>
          </a:p>
        </p:txBody>
      </p:sp>
      <p:sp>
        <p:nvSpPr>
          <p:cNvPr id="4" name="Slide Number Placeholder 3"/>
          <p:cNvSpPr>
            <a:spLocks noGrp="1"/>
          </p:cNvSpPr>
          <p:nvPr>
            <p:ph type="sldNum" sz="quarter" idx="5"/>
          </p:nvPr>
        </p:nvSpPr>
        <p:spPr/>
        <p:txBody>
          <a:bodyPr/>
          <a:lstStyle/>
          <a:p>
            <a:fld id="{FF60AA09-4B79-4361-B99A-C14F76998A6E}" type="slidenum">
              <a:rPr lang="en-US" smtClean="0"/>
              <a:t>5</a:t>
            </a:fld>
            <a:endParaRPr lang="en-US"/>
          </a:p>
        </p:txBody>
      </p:sp>
    </p:spTree>
    <p:extLst>
      <p:ext uri="{BB962C8B-B14F-4D97-AF65-F5344CB8AC3E}">
        <p14:creationId xmlns:p14="http://schemas.microsoft.com/office/powerpoint/2010/main" val="9937977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this version of the model, the </a:t>
            </a:r>
            <a:r>
              <a:rPr lang="en-US" dirty="0" err="1"/>
              <a:t>CapabilityImplementation</a:t>
            </a:r>
            <a:r>
              <a:rPr lang="en-US" dirty="0"/>
              <a:t> is factored across three </a:t>
            </a:r>
            <a:r>
              <a:rPr lang="en-US" dirty="0" err="1"/>
              <a:t>OrgUnits</a:t>
            </a:r>
            <a:r>
              <a:rPr lang="en-US" dirty="0"/>
              <a:t>.</a:t>
            </a:r>
          </a:p>
          <a:p>
            <a:r>
              <a:rPr lang="en-US" dirty="0"/>
              <a:t>The “Drivers” domain “</a:t>
            </a:r>
            <a:r>
              <a:rPr lang="en-US" dirty="0" err="1"/>
              <a:t>belongsTo</a:t>
            </a:r>
            <a:r>
              <a:rPr lang="en-US" dirty="0"/>
              <a:t>” the “Ride Operations Dept”.</a:t>
            </a:r>
          </a:p>
          <a:p>
            <a:r>
              <a:rPr lang="en-US" dirty="0"/>
              <a:t>The “Taxis” domain “</a:t>
            </a:r>
            <a:r>
              <a:rPr lang="en-US" dirty="0" err="1"/>
              <a:t>belongsTo</a:t>
            </a:r>
            <a:r>
              <a:rPr lang="en-US" dirty="0"/>
              <a:t>” the “Vehicle Operations Dept”.</a:t>
            </a:r>
          </a:p>
          <a:p>
            <a:r>
              <a:rPr lang="en-US" dirty="0"/>
              <a:t>The “Routing Service” domain “</a:t>
            </a:r>
            <a:r>
              <a:rPr lang="en-US" dirty="0" err="1"/>
              <a:t>belongsTo</a:t>
            </a:r>
            <a:r>
              <a:rPr lang="en-US" dirty="0"/>
              <a:t>” the “Dispatch and Routing Dept”.</a:t>
            </a:r>
          </a:p>
        </p:txBody>
      </p:sp>
      <p:sp>
        <p:nvSpPr>
          <p:cNvPr id="4" name="Slide Number Placeholder 3"/>
          <p:cNvSpPr>
            <a:spLocks noGrp="1"/>
          </p:cNvSpPr>
          <p:nvPr>
            <p:ph type="sldNum" sz="quarter" idx="5"/>
          </p:nvPr>
        </p:nvSpPr>
        <p:spPr/>
        <p:txBody>
          <a:bodyPr/>
          <a:lstStyle/>
          <a:p>
            <a:fld id="{FF60AA09-4B79-4361-B99A-C14F76998A6E}" type="slidenum">
              <a:rPr lang="en-US" smtClean="0"/>
              <a:t>6</a:t>
            </a:fld>
            <a:endParaRPr lang="en-US"/>
          </a:p>
        </p:txBody>
      </p:sp>
    </p:spTree>
    <p:extLst>
      <p:ext uri="{BB962C8B-B14F-4D97-AF65-F5344CB8AC3E}">
        <p14:creationId xmlns:p14="http://schemas.microsoft.com/office/powerpoint/2010/main" val="43538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use of Roles to define </a:t>
            </a:r>
            <a:r>
              <a:rPr lang="en-US" dirty="0" err="1"/>
              <a:t>CapabilityImplementation</a:t>
            </a:r>
            <a:r>
              <a:rPr lang="en-US" dirty="0"/>
              <a:t> is not required. Where the Role is obvious from the domain “aggregated” by the </a:t>
            </a:r>
            <a:r>
              <a:rPr lang="en-US" dirty="0" err="1"/>
              <a:t>CapabilityImplementation</a:t>
            </a:r>
            <a:r>
              <a:rPr lang="en-US" dirty="0"/>
              <a:t>, the Roles may be omitted.</a:t>
            </a:r>
          </a:p>
        </p:txBody>
      </p:sp>
      <p:sp>
        <p:nvSpPr>
          <p:cNvPr id="4" name="Slide Number Placeholder 3"/>
          <p:cNvSpPr>
            <a:spLocks noGrp="1"/>
          </p:cNvSpPr>
          <p:nvPr>
            <p:ph type="sldNum" sz="quarter" idx="5"/>
          </p:nvPr>
        </p:nvSpPr>
        <p:spPr/>
        <p:txBody>
          <a:bodyPr/>
          <a:lstStyle/>
          <a:p>
            <a:fld id="{FF60AA09-4B79-4361-B99A-C14F76998A6E}" type="slidenum">
              <a:rPr lang="en-US" smtClean="0"/>
              <a:t>7</a:t>
            </a:fld>
            <a:endParaRPr lang="en-US"/>
          </a:p>
        </p:txBody>
      </p:sp>
    </p:spTree>
    <p:extLst>
      <p:ext uri="{BB962C8B-B14F-4D97-AF65-F5344CB8AC3E}">
        <p14:creationId xmlns:p14="http://schemas.microsoft.com/office/powerpoint/2010/main" val="3441898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CapabilityImplementation</a:t>
            </a:r>
            <a:r>
              <a:rPr lang="en-US" dirty="0"/>
              <a:t> can also implement Processes.</a:t>
            </a:r>
          </a:p>
          <a:p>
            <a:r>
              <a:rPr lang="en-US" dirty="0"/>
              <a:t>For reasons of space, only the clone Roles are shown here and the “</a:t>
            </a:r>
            <a:r>
              <a:rPr lang="en-US" dirty="0" err="1"/>
              <a:t>ofProcess</a:t>
            </a:r>
            <a:r>
              <a:rPr lang="en-US" dirty="0"/>
              <a:t>” relationship leg inherited from the Process Role is shown attached to the clone Role.</a:t>
            </a:r>
          </a:p>
        </p:txBody>
      </p:sp>
      <p:sp>
        <p:nvSpPr>
          <p:cNvPr id="4" name="Slide Number Placeholder 3"/>
          <p:cNvSpPr>
            <a:spLocks noGrp="1"/>
          </p:cNvSpPr>
          <p:nvPr>
            <p:ph type="sldNum" sz="quarter" idx="5"/>
          </p:nvPr>
        </p:nvSpPr>
        <p:spPr/>
        <p:txBody>
          <a:bodyPr/>
          <a:lstStyle/>
          <a:p>
            <a:fld id="{FF60AA09-4B79-4361-B99A-C14F76998A6E}" type="slidenum">
              <a:rPr lang="en-US" smtClean="0"/>
              <a:t>8</a:t>
            </a:fld>
            <a:endParaRPr lang="en-US"/>
          </a:p>
        </p:txBody>
      </p:sp>
    </p:spTree>
    <p:extLst>
      <p:ext uri="{BB962C8B-B14F-4D97-AF65-F5344CB8AC3E}">
        <p14:creationId xmlns:p14="http://schemas.microsoft.com/office/powerpoint/2010/main" val="2673593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Allowing Ends and Change to be subtypes of </a:t>
            </a:r>
            <a:r>
              <a:rPr lang="en-US" dirty="0" err="1"/>
              <a:t>InformationItem</a:t>
            </a:r>
            <a:r>
              <a:rPr lang="en-US" dirty="0"/>
              <a:t> enables the Strategy Management capability to produce Outcomes that establish “</a:t>
            </a:r>
            <a:r>
              <a:rPr lang="en-US" dirty="0" err="1"/>
              <a:t>stateOf</a:t>
            </a:r>
            <a:r>
              <a:rPr lang="en-US" dirty="0"/>
              <a:t>” the Ends and Means. </a:t>
            </a:r>
          </a:p>
          <a:p>
            <a:r>
              <a:rPr lang="en-US" dirty="0"/>
              <a:t>Though not indicated, the “Strategy Management” Capability first produces the “Define Ends” Outcome, then later produces the “Define Means to Ends” Outcome.</a:t>
            </a:r>
          </a:p>
          <a:p>
            <a:r>
              <a:rPr lang="en-US" dirty="0"/>
              <a:t>The Strategy Management capability has an Executive role that is assigned to the CEO, who belongs to the Officers org unit.</a:t>
            </a:r>
          </a:p>
          <a:p>
            <a:r>
              <a:rPr lang="en-US" dirty="0"/>
              <a:t>This pattern establishes that the CEO is responsible for and can direct achievement of the Ends by executing the Means.</a:t>
            </a:r>
          </a:p>
          <a:p>
            <a:r>
              <a:rPr lang="en-US" dirty="0"/>
              <a:t>Is there a shortcut here?</a:t>
            </a:r>
          </a:p>
        </p:txBody>
      </p:sp>
      <p:sp>
        <p:nvSpPr>
          <p:cNvPr id="4" name="Slide Number Placeholder 3"/>
          <p:cNvSpPr>
            <a:spLocks noGrp="1"/>
          </p:cNvSpPr>
          <p:nvPr>
            <p:ph type="sldNum" sz="quarter" idx="5"/>
          </p:nvPr>
        </p:nvSpPr>
        <p:spPr/>
        <p:txBody>
          <a:bodyPr/>
          <a:lstStyle/>
          <a:p>
            <a:fld id="{FF60AA09-4B79-4361-B99A-C14F76998A6E}" type="slidenum">
              <a:rPr lang="en-US" smtClean="0"/>
              <a:t>9</a:t>
            </a:fld>
            <a:endParaRPr lang="en-US"/>
          </a:p>
        </p:txBody>
      </p:sp>
    </p:spTree>
    <p:extLst>
      <p:ext uri="{BB962C8B-B14F-4D97-AF65-F5344CB8AC3E}">
        <p14:creationId xmlns:p14="http://schemas.microsoft.com/office/powerpoint/2010/main" val="32047991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E834C-7051-5ADE-90C9-A2BDED3D447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FCEDD94-698C-FDD7-E9F7-C89E9403C1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B919CC0-A4B2-E18F-39C9-8E7FC416674D}"/>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15638648-383F-CE00-358D-D34E739446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058C092-0650-2734-5BAB-8B8CF19A06DB}"/>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4029725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2FC5E-4742-8BFD-1B0F-0B4FB90D899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E154AE9-9307-7A65-DBFA-9925D64A3A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73E15E-A035-9403-9BA5-A81ED0BA6DA5}"/>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349157CA-1CAA-3C11-95F7-A75B8459D7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D37CEE-6BB1-D7D0-6038-FEDEA06F55E5}"/>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2757872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EB9DBA-0F96-2786-4128-47A206DEA43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8DB0BA9-23DA-F39D-E2C9-8C4B5D11A0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FDC097-6B6B-DC5C-FBE4-20ED551FD024}"/>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5FC2BA20-8223-7039-1310-6BE7BC0146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69512D-DA9C-0272-85B9-FA746FE17D54}"/>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2303972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08493-1A5B-3176-4BE1-FC5A2DBDD6A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C9074FB-78B0-1360-D181-F74AB30488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B28170-29A2-6D59-B17B-BE1C99B51D4C}"/>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AD190739-1350-E444-1DBA-4BEE47687D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79616F-5FB3-E0ED-EBEE-8EF81097BE72}"/>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1412336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3E565-0432-F50F-E7D6-D5CC0BCAC1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0C74EA5-34E3-770E-CE4C-3F450CA4FAA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021366A-0889-7635-6A98-FC2E26362B2D}"/>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C84286D4-2D2F-B003-B35E-67B897A661F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A79DA6-6951-2CEF-0AF9-1DBF92CAC994}"/>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967335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35EF-5EC1-037D-5C43-96FCC281E5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1658D6D-6587-25C1-CE28-4A3AD674E6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D2EC5F3-702F-CCFD-694B-169A792341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2A0B9DA-205E-AFE6-F32E-A3BDF1112EC1}"/>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6" name="Footer Placeholder 5">
            <a:extLst>
              <a:ext uri="{FF2B5EF4-FFF2-40B4-BE49-F238E27FC236}">
                <a16:creationId xmlns:a16="http://schemas.microsoft.com/office/drawing/2014/main" id="{C6454593-4B4D-09F0-BC0D-9B994B712C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CDF3F5-D571-80F1-9AA1-61ED29A4F035}"/>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355211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3F6D3-C5DE-5537-E9B4-0DF978220A6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9FD40E-AA06-500D-C814-AD067FFF3A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B24DA29-BD3A-7237-789E-D4BE351333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C6470B-C40D-5265-FA6C-8FCBF919CF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5FFAA3-2E66-ED2D-371D-960F53E680C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0892E5E-C72D-53B0-E4F5-5E1CE3F0D2C5}"/>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8" name="Footer Placeholder 7">
            <a:extLst>
              <a:ext uri="{FF2B5EF4-FFF2-40B4-BE49-F238E27FC236}">
                <a16:creationId xmlns:a16="http://schemas.microsoft.com/office/drawing/2014/main" id="{50504663-AD4C-F79B-812D-D5BD810B4DD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15244EA-8883-59AF-EEF0-8FF5E474C217}"/>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839371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14D2C-D5BC-E493-46B5-9BEE5ABCA48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2A9225D-D932-547C-4AB7-38B6B67DEDBA}"/>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4" name="Footer Placeholder 3">
            <a:extLst>
              <a:ext uri="{FF2B5EF4-FFF2-40B4-BE49-F238E27FC236}">
                <a16:creationId xmlns:a16="http://schemas.microsoft.com/office/drawing/2014/main" id="{9527E2B3-0523-4945-F857-81670247ABC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095BED-6762-9505-C0EF-96F94B7C3E4B}"/>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997595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12C31C-E961-4023-B08F-8FDF90BDD127}"/>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3" name="Footer Placeholder 2">
            <a:extLst>
              <a:ext uri="{FF2B5EF4-FFF2-40B4-BE49-F238E27FC236}">
                <a16:creationId xmlns:a16="http://schemas.microsoft.com/office/drawing/2014/main" id="{9A4B43D5-83B1-6ABA-662C-230DB2885DF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51732B-EBC4-7C95-6FD2-63FB962B8A77}"/>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26324643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6B219-BE43-CD99-CA77-23F618F5C6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450F9DA-C947-06FD-3C6B-6F91917513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6870940-137E-DDEF-C3BD-CD6134C848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4F9749-BC57-D7D5-B7F6-3D7E970DFD85}"/>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6" name="Footer Placeholder 5">
            <a:extLst>
              <a:ext uri="{FF2B5EF4-FFF2-40B4-BE49-F238E27FC236}">
                <a16:creationId xmlns:a16="http://schemas.microsoft.com/office/drawing/2014/main" id="{81FD203A-EF21-B2E7-E521-4F1167B9CB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0AE46C-7B5D-AC11-3240-7E032A8E00BB}"/>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2281314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BA60A-2350-C93D-214D-DCBD993512B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8D4F0A2-4508-BF4E-DFE7-D2E2049780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FA824D6-1EB2-F283-2E3E-8CE9F0023A5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5AD8BC-949B-3146-FC77-E33FED6B2538}"/>
              </a:ext>
            </a:extLst>
          </p:cNvPr>
          <p:cNvSpPr>
            <a:spLocks noGrp="1"/>
          </p:cNvSpPr>
          <p:nvPr>
            <p:ph type="dt" sz="half" idx="10"/>
          </p:nvPr>
        </p:nvSpPr>
        <p:spPr/>
        <p:txBody>
          <a:bodyPr/>
          <a:lstStyle/>
          <a:p>
            <a:fld id="{306424F5-82CC-4CBB-9AA2-73621E78EF7C}" type="datetimeFigureOut">
              <a:rPr lang="en-US" smtClean="0"/>
              <a:t>9/26/2024</a:t>
            </a:fld>
            <a:endParaRPr lang="en-US"/>
          </a:p>
        </p:txBody>
      </p:sp>
      <p:sp>
        <p:nvSpPr>
          <p:cNvPr id="6" name="Footer Placeholder 5">
            <a:extLst>
              <a:ext uri="{FF2B5EF4-FFF2-40B4-BE49-F238E27FC236}">
                <a16:creationId xmlns:a16="http://schemas.microsoft.com/office/drawing/2014/main" id="{6850FF5E-AEA3-7E2E-4EEB-DB9E128E47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4871AFF-3263-960A-DEE5-0FD99B352134}"/>
              </a:ext>
            </a:extLst>
          </p:cNvPr>
          <p:cNvSpPr>
            <a:spLocks noGrp="1"/>
          </p:cNvSpPr>
          <p:nvPr>
            <p:ph type="sldNum" sz="quarter" idx="12"/>
          </p:nvPr>
        </p:nvSpPr>
        <p:spPr/>
        <p:txBody>
          <a:bodyPr/>
          <a:lstStyle/>
          <a:p>
            <a:fld id="{0F3A699D-E387-41F7-B82A-031880DD5838}" type="slidenum">
              <a:rPr lang="en-US" smtClean="0"/>
              <a:t>‹#›</a:t>
            </a:fld>
            <a:endParaRPr lang="en-US"/>
          </a:p>
        </p:txBody>
      </p:sp>
    </p:spTree>
    <p:extLst>
      <p:ext uri="{BB962C8B-B14F-4D97-AF65-F5344CB8AC3E}">
        <p14:creationId xmlns:p14="http://schemas.microsoft.com/office/powerpoint/2010/main" val="2496458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703F6C-FD97-3682-FD1D-45E2F5F7D5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46535B0-DFD1-04EE-05C3-90D2A05244E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34C27C-10B5-F6FA-917B-94296A1405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306424F5-82CC-4CBB-9AA2-73621E78EF7C}" type="datetimeFigureOut">
              <a:rPr lang="en-US" smtClean="0"/>
              <a:t>9/26/2024</a:t>
            </a:fld>
            <a:endParaRPr lang="en-US"/>
          </a:p>
        </p:txBody>
      </p:sp>
      <p:sp>
        <p:nvSpPr>
          <p:cNvPr id="5" name="Footer Placeholder 4">
            <a:extLst>
              <a:ext uri="{FF2B5EF4-FFF2-40B4-BE49-F238E27FC236}">
                <a16:creationId xmlns:a16="http://schemas.microsoft.com/office/drawing/2014/main" id="{0B47F75B-B982-5F01-0AF7-479F06BFC6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6B7AF72-D529-1807-BCFF-0E21DF3EFF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F3A699D-E387-41F7-B82A-031880DD5838}" type="slidenum">
              <a:rPr lang="en-US" smtClean="0"/>
              <a:t>‹#›</a:t>
            </a:fld>
            <a:endParaRPr lang="en-US"/>
          </a:p>
        </p:txBody>
      </p:sp>
    </p:spTree>
    <p:extLst>
      <p:ext uri="{BB962C8B-B14F-4D97-AF65-F5344CB8AC3E}">
        <p14:creationId xmlns:p14="http://schemas.microsoft.com/office/powerpoint/2010/main" val="26923189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Tree>
    <p:extLst>
      <p:ext uri="{BB962C8B-B14F-4D97-AF65-F5344CB8AC3E}">
        <p14:creationId xmlns:p14="http://schemas.microsoft.com/office/powerpoint/2010/main" val="3413022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4" name="Rectangle 3">
            <a:extLst>
              <a:ext uri="{FF2B5EF4-FFF2-40B4-BE49-F238E27FC236}">
                <a16:creationId xmlns:a16="http://schemas.microsoft.com/office/drawing/2014/main" id="{99F2DE0B-C0CE-D9B0-8502-5CB9D95FD976}"/>
              </a:ext>
            </a:extLst>
          </p:cNvPr>
          <p:cNvSpPr/>
          <p:nvPr/>
        </p:nvSpPr>
        <p:spPr>
          <a:xfrm>
            <a:off x="515720" y="3460087"/>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ID:28318</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 name="Rectangle 4">
            <a:extLst>
              <a:ext uri="{FF2B5EF4-FFF2-40B4-BE49-F238E27FC236}">
                <a16:creationId xmlns:a16="http://schemas.microsoft.com/office/drawing/2014/main" id="{FEA28643-1ADE-2B83-C1E4-161A9BFBFDCE}"/>
              </a:ext>
            </a:extLst>
          </p:cNvPr>
          <p:cNvSpPr/>
          <p:nvPr/>
        </p:nvSpPr>
        <p:spPr>
          <a:xfrm>
            <a:off x="515720" y="442643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1B7F0372-93F3-B021-C979-BFC31BF1A0CC}"/>
              </a:ext>
            </a:extLst>
          </p:cNvPr>
          <p:cNvCxnSpPr>
            <a:cxnSpLocks/>
            <a:stCxn id="3" idx="1"/>
            <a:endCxn id="2" idx="1"/>
          </p:cNvCxnSpPr>
          <p:nvPr/>
        </p:nvCxnSpPr>
        <p:spPr>
          <a:xfrm rot="10800000">
            <a:off x="436044" y="1767200"/>
            <a:ext cx="79676" cy="1207580"/>
          </a:xfrm>
          <a:prstGeom prst="bentConnector3">
            <a:avLst>
              <a:gd name="adj1" fmla="val 38691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9" name="Straight Connector 24">
            <a:extLst>
              <a:ext uri="{FF2B5EF4-FFF2-40B4-BE49-F238E27FC236}">
                <a16:creationId xmlns:a16="http://schemas.microsoft.com/office/drawing/2014/main" id="{B50F6DA8-DF08-4DAC-DA32-3FBEB95565D1}"/>
              </a:ext>
            </a:extLst>
          </p:cNvPr>
          <p:cNvCxnSpPr>
            <a:cxnSpLocks/>
            <a:stCxn id="4" idx="1"/>
            <a:endCxn id="2" idx="1"/>
          </p:cNvCxnSpPr>
          <p:nvPr/>
        </p:nvCxnSpPr>
        <p:spPr>
          <a:xfrm rot="10800000">
            <a:off x="436044" y="1767200"/>
            <a:ext cx="79676" cy="2176062"/>
          </a:xfrm>
          <a:prstGeom prst="bentConnector3">
            <a:avLst>
              <a:gd name="adj1" fmla="val 38691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2" name="Straight Connector 24">
            <a:extLst>
              <a:ext uri="{FF2B5EF4-FFF2-40B4-BE49-F238E27FC236}">
                <a16:creationId xmlns:a16="http://schemas.microsoft.com/office/drawing/2014/main" id="{20605D9C-9D6B-CDB0-5ECE-4FF822EAFA29}"/>
              </a:ext>
            </a:extLst>
          </p:cNvPr>
          <p:cNvCxnSpPr>
            <a:cxnSpLocks/>
            <a:stCxn id="5" idx="1"/>
            <a:endCxn id="2" idx="1"/>
          </p:cNvCxnSpPr>
          <p:nvPr/>
        </p:nvCxnSpPr>
        <p:spPr>
          <a:xfrm rot="10800000">
            <a:off x="436044" y="1767201"/>
            <a:ext cx="79676" cy="3142411"/>
          </a:xfrm>
          <a:prstGeom prst="bentConnector3">
            <a:avLst>
              <a:gd name="adj1" fmla="val 38691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DCB5801-72E6-A387-61CC-887585ED4C8F}"/>
              </a:ext>
            </a:extLst>
          </p:cNvPr>
          <p:cNvSpPr txBox="1"/>
          <p:nvPr/>
        </p:nvSpPr>
        <p:spPr>
          <a:xfrm>
            <a:off x="260985" y="2212473"/>
            <a:ext cx="1015074" cy="276999"/>
          </a:xfrm>
          <a:prstGeom prst="rect">
            <a:avLst/>
          </a:prstGeom>
          <a:noFill/>
        </p:spPr>
        <p:txBody>
          <a:bodyPr wrap="square" rtlCol="0">
            <a:spAutoFit/>
          </a:bodyPr>
          <a:lstStyle/>
          <a:p>
            <a:r>
              <a:rPr lang="en-US" sz="1200" dirty="0" err="1"/>
              <a:t>ofCapability</a:t>
            </a:r>
            <a:endParaRPr lang="en-US" sz="1200" dirty="0"/>
          </a:p>
        </p:txBody>
      </p:sp>
      <p:sp>
        <p:nvSpPr>
          <p:cNvPr id="22" name="TextBox 21">
            <a:extLst>
              <a:ext uri="{FF2B5EF4-FFF2-40B4-BE49-F238E27FC236}">
                <a16:creationId xmlns:a16="http://schemas.microsoft.com/office/drawing/2014/main" id="{16C55623-AD6B-4ADD-C459-23B7824A5E32}"/>
              </a:ext>
            </a:extLst>
          </p:cNvPr>
          <p:cNvSpPr txBox="1"/>
          <p:nvPr/>
        </p:nvSpPr>
        <p:spPr>
          <a:xfrm>
            <a:off x="6209254" y="1450588"/>
            <a:ext cx="1220162" cy="276999"/>
          </a:xfrm>
          <a:prstGeom prst="rect">
            <a:avLst/>
          </a:prstGeom>
          <a:noFill/>
        </p:spPr>
        <p:txBody>
          <a:bodyPr wrap="square" rtlCol="0">
            <a:spAutoFit/>
          </a:bodyPr>
          <a:lstStyle/>
          <a:p>
            <a:r>
              <a:rPr lang="en-US" sz="1200" dirty="0">
                <a:solidFill>
                  <a:schemeClr val="accent6">
                    <a:lumMod val="75000"/>
                  </a:schemeClr>
                </a:solidFill>
              </a:rPr>
              <a:t>Implements_7</a:t>
            </a: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32" name="Straight Connector 24">
            <a:extLst>
              <a:ext uri="{FF2B5EF4-FFF2-40B4-BE49-F238E27FC236}">
                <a16:creationId xmlns:a16="http://schemas.microsoft.com/office/drawing/2014/main" id="{EE9BAC2B-8E0C-FB68-D65E-1EBFF9EF35A6}"/>
              </a:ext>
            </a:extLst>
          </p:cNvPr>
          <p:cNvCxnSpPr>
            <a:cxnSpLocks/>
            <a:stCxn id="30" idx="0"/>
            <a:endCxn id="25" idx="1"/>
          </p:cNvCxnSpPr>
          <p:nvPr/>
        </p:nvCxnSpPr>
        <p:spPr>
          <a:xfrm rot="5400000" flipH="1" flipV="1">
            <a:off x="4891882" y="1164541"/>
            <a:ext cx="3651516" cy="4804966"/>
          </a:xfrm>
          <a:prstGeom prst="bentConnector2">
            <a:avLst/>
          </a:prstGeom>
          <a:ln w="25400">
            <a:solidFill>
              <a:schemeClr val="accent6">
                <a:lumMod val="75000"/>
              </a:schemeClr>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30E95574-24BD-4DE6-A5D8-5675D857B63C}"/>
              </a:ext>
            </a:extLst>
          </p:cNvPr>
          <p:cNvSpPr/>
          <p:nvPr/>
        </p:nvSpPr>
        <p:spPr>
          <a:xfrm>
            <a:off x="515720" y="2491605"/>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ID:28317</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16" idx="0"/>
          </p:cNvCxnSpPr>
          <p:nvPr/>
        </p:nvCxnSpPr>
        <p:spPr>
          <a:xfrm>
            <a:off x="10144433" y="2224440"/>
            <a:ext cx="0" cy="1692117"/>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10" name="Rectangle 9">
            <a:extLst>
              <a:ext uri="{FF2B5EF4-FFF2-40B4-BE49-F238E27FC236}">
                <a16:creationId xmlns:a16="http://schemas.microsoft.com/office/drawing/2014/main" id="{21E2FDA6-16D6-A6AF-E30B-78A1E7154937}"/>
              </a:ext>
            </a:extLst>
          </p:cNvPr>
          <p:cNvSpPr/>
          <p:nvPr/>
        </p:nvSpPr>
        <p:spPr>
          <a:xfrm>
            <a:off x="515720" y="5392782"/>
            <a:ext cx="1680030" cy="135970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Label:”Manager</a:t>
            </a:r>
            <a:r>
              <a:rPr lang="en-US" sz="1200" dirty="0">
                <a:solidFill>
                  <a:schemeClr val="tx1"/>
                </a:solidFill>
              </a:rPr>
              <a:t>”</a:t>
            </a:r>
          </a:p>
          <a:p>
            <a:r>
              <a:rPr lang="en-US" sz="1200" dirty="0">
                <a:solidFill>
                  <a:schemeClr val="tx1"/>
                </a:solidFill>
              </a:rPr>
              <a:t>Description:” Manage driver assignments; resolve conflicts”</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3D88AD66-9075-F3FF-F0D2-C7D77F1E5439}"/>
              </a:ext>
            </a:extLst>
          </p:cNvPr>
          <p:cNvCxnSpPr>
            <a:cxnSpLocks/>
            <a:stCxn id="10" idx="1"/>
            <a:endCxn id="2" idx="1"/>
          </p:cNvCxnSpPr>
          <p:nvPr/>
        </p:nvCxnSpPr>
        <p:spPr>
          <a:xfrm rot="10800000">
            <a:off x="436044" y="1767201"/>
            <a:ext cx="79676" cy="4305433"/>
          </a:xfrm>
          <a:prstGeom prst="bentConnector3">
            <a:avLst>
              <a:gd name="adj1" fmla="val 38691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99BC6B03-AEC1-FF2C-5190-2BDC635B005A}"/>
              </a:ext>
            </a:extLst>
          </p:cNvPr>
          <p:cNvSpPr/>
          <p:nvPr/>
        </p:nvSpPr>
        <p:spPr>
          <a:xfrm>
            <a:off x="9120123" y="3916557"/>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18" name="Rectangle 17">
            <a:extLst>
              <a:ext uri="{FF2B5EF4-FFF2-40B4-BE49-F238E27FC236}">
                <a16:creationId xmlns:a16="http://schemas.microsoft.com/office/drawing/2014/main" id="{92D1EE3B-8510-38DA-D10B-EC23A0F0D29C}"/>
              </a:ext>
            </a:extLst>
          </p:cNvPr>
          <p:cNvSpPr/>
          <p:nvPr/>
        </p:nvSpPr>
        <p:spPr>
          <a:xfrm>
            <a:off x="6363777" y="525754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Label:”Taxi</a:t>
            </a:r>
            <a:r>
              <a:rPr lang="en-US" sz="1200" dirty="0">
                <a:solidFill>
                  <a:schemeClr val="tx1"/>
                </a:solidFill>
              </a:rPr>
              <a:t> – route manager”</a:t>
            </a:r>
          </a:p>
          <a:p>
            <a:br>
              <a:rPr lang="en-US" sz="1200" dirty="0">
                <a:solidFill>
                  <a:schemeClr val="tx1"/>
                </a:solidFill>
              </a:rPr>
            </a:br>
            <a:endParaRPr lang="en-US" sz="1200" dirty="0">
              <a:solidFill>
                <a:schemeClr val="tx1"/>
              </a:solidFill>
            </a:endParaRPr>
          </a:p>
        </p:txBody>
      </p:sp>
      <p:cxnSp>
        <p:nvCxnSpPr>
          <p:cNvPr id="19" name="Straight Connector 24">
            <a:extLst>
              <a:ext uri="{FF2B5EF4-FFF2-40B4-BE49-F238E27FC236}">
                <a16:creationId xmlns:a16="http://schemas.microsoft.com/office/drawing/2014/main" id="{22E8BB94-2223-EF9B-4C0D-97B6141BA6CA}"/>
              </a:ext>
            </a:extLst>
          </p:cNvPr>
          <p:cNvCxnSpPr>
            <a:cxnSpLocks/>
            <a:stCxn id="30" idx="3"/>
            <a:endCxn id="18" idx="1"/>
          </p:cNvCxnSpPr>
          <p:nvPr/>
        </p:nvCxnSpPr>
        <p:spPr>
          <a:xfrm flipV="1">
            <a:off x="5155172" y="5740717"/>
            <a:ext cx="1208605" cy="331916"/>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55EF577-526E-463E-186A-FE7ED44058AD}"/>
              </a:ext>
            </a:extLst>
          </p:cNvPr>
          <p:cNvSpPr txBox="1"/>
          <p:nvPr/>
        </p:nvSpPr>
        <p:spPr>
          <a:xfrm>
            <a:off x="5320687" y="5461409"/>
            <a:ext cx="1015074" cy="276999"/>
          </a:xfrm>
          <a:prstGeom prst="rect">
            <a:avLst/>
          </a:prstGeom>
          <a:noFill/>
        </p:spPr>
        <p:txBody>
          <a:bodyPr wrap="square" rtlCol="0">
            <a:spAutoFit/>
          </a:bodyPr>
          <a:lstStyle/>
          <a:p>
            <a:r>
              <a:rPr lang="en-US" sz="1200" dirty="0"/>
              <a:t>assignTo_2</a:t>
            </a:r>
          </a:p>
        </p:txBody>
      </p:sp>
      <p:cxnSp>
        <p:nvCxnSpPr>
          <p:cNvPr id="21" name="Straight Connector 24">
            <a:extLst>
              <a:ext uri="{FF2B5EF4-FFF2-40B4-BE49-F238E27FC236}">
                <a16:creationId xmlns:a16="http://schemas.microsoft.com/office/drawing/2014/main" id="{7294EF85-CEEA-8B23-C1A7-6C2D5D083965}"/>
              </a:ext>
            </a:extLst>
          </p:cNvPr>
          <p:cNvCxnSpPr>
            <a:cxnSpLocks/>
            <a:stCxn id="16" idx="1"/>
            <a:endCxn id="18" idx="3"/>
          </p:cNvCxnSpPr>
          <p:nvPr/>
        </p:nvCxnSpPr>
        <p:spPr>
          <a:xfrm rot="10800000" flipV="1">
            <a:off x="8043807" y="4399731"/>
            <a:ext cx="1076316" cy="134098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E945926-77E5-925F-C874-A54EA6A510D7}"/>
              </a:ext>
            </a:extLst>
          </p:cNvPr>
          <p:cNvSpPr txBox="1"/>
          <p:nvPr/>
        </p:nvSpPr>
        <p:spPr>
          <a:xfrm>
            <a:off x="8157028" y="5798637"/>
            <a:ext cx="1015074" cy="276999"/>
          </a:xfrm>
          <a:prstGeom prst="rect">
            <a:avLst/>
          </a:prstGeom>
          <a:noFill/>
        </p:spPr>
        <p:txBody>
          <a:bodyPr wrap="square" rtlCol="0">
            <a:spAutoFit/>
          </a:bodyPr>
          <a:lstStyle/>
          <a:p>
            <a:r>
              <a:rPr lang="en-US" sz="1200" dirty="0"/>
              <a:t>belongsTo_1</a:t>
            </a:r>
          </a:p>
        </p:txBody>
      </p:sp>
      <p:sp>
        <p:nvSpPr>
          <p:cNvPr id="30" name="Rectangle 29">
            <a:extLst>
              <a:ext uri="{FF2B5EF4-FFF2-40B4-BE49-F238E27FC236}">
                <a16:creationId xmlns:a16="http://schemas.microsoft.com/office/drawing/2014/main" id="{A029F3A2-6C78-0591-F082-2D5FA653EFAC}"/>
              </a:ext>
            </a:extLst>
          </p:cNvPr>
          <p:cNvSpPr/>
          <p:nvPr/>
        </p:nvSpPr>
        <p:spPr>
          <a:xfrm>
            <a:off x="3475142" y="5392782"/>
            <a:ext cx="1680030" cy="135970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ID:33337</a:t>
            </a:r>
          </a:p>
          <a:p>
            <a:r>
              <a:rPr lang="en-US" sz="1200" dirty="0" err="1">
                <a:solidFill>
                  <a:schemeClr val="tx1"/>
                </a:solidFill>
              </a:rPr>
              <a:t>Label:”Manager</a:t>
            </a:r>
            <a:r>
              <a:rPr lang="en-US" sz="1200" dirty="0">
                <a:solidFill>
                  <a:schemeClr val="tx1"/>
                </a:solidFill>
              </a:rPr>
              <a:t>”</a:t>
            </a:r>
          </a:p>
          <a:p>
            <a:r>
              <a:rPr lang="en-US" sz="1200" dirty="0">
                <a:solidFill>
                  <a:schemeClr val="tx1"/>
                </a:solidFill>
              </a:rPr>
              <a:t>Description:” Manage driver assignments; resolve conflicts”</a:t>
            </a:r>
          </a:p>
          <a:p>
            <a:br>
              <a:rPr lang="en-US" sz="1200" dirty="0">
                <a:solidFill>
                  <a:schemeClr val="tx1"/>
                </a:solidFill>
              </a:rPr>
            </a:br>
            <a:endParaRPr lang="en-US" sz="1200" dirty="0">
              <a:solidFill>
                <a:schemeClr val="tx1"/>
              </a:solidFill>
            </a:endParaRPr>
          </a:p>
        </p:txBody>
      </p:sp>
      <p:grpSp>
        <p:nvGrpSpPr>
          <p:cNvPr id="33" name="Group 32">
            <a:extLst>
              <a:ext uri="{FF2B5EF4-FFF2-40B4-BE49-F238E27FC236}">
                <a16:creationId xmlns:a16="http://schemas.microsoft.com/office/drawing/2014/main" id="{DE8876E6-ABBE-284E-FCBC-842527F3CB33}"/>
              </a:ext>
            </a:extLst>
          </p:cNvPr>
          <p:cNvGrpSpPr/>
          <p:nvPr/>
        </p:nvGrpSpPr>
        <p:grpSpPr>
          <a:xfrm>
            <a:off x="2195750" y="5949276"/>
            <a:ext cx="1279392" cy="261257"/>
            <a:chOff x="2085405" y="3919444"/>
            <a:chExt cx="1279392" cy="261257"/>
          </a:xfrm>
        </p:grpSpPr>
        <p:cxnSp>
          <p:nvCxnSpPr>
            <p:cNvPr id="34" name="Straight Connector 24">
              <a:extLst>
                <a:ext uri="{FF2B5EF4-FFF2-40B4-BE49-F238E27FC236}">
                  <a16:creationId xmlns:a16="http://schemas.microsoft.com/office/drawing/2014/main" id="{7788984F-3748-2E1B-EBBC-B14D80BB801C}"/>
                </a:ext>
              </a:extLst>
            </p:cNvPr>
            <p:cNvCxnSpPr>
              <a:cxnSpLocks/>
              <a:stCxn id="10" idx="3"/>
              <a:endCxn id="30" idx="1"/>
            </p:cNvCxnSpPr>
            <p:nvPr/>
          </p:nvCxnSpPr>
          <p:spPr>
            <a:xfrm>
              <a:off x="2085405" y="4042801"/>
              <a:ext cx="1279392" cy="12700"/>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35" name="Isosceles Triangle 34">
              <a:extLst>
                <a:ext uri="{FF2B5EF4-FFF2-40B4-BE49-F238E27FC236}">
                  <a16:creationId xmlns:a16="http://schemas.microsoft.com/office/drawing/2014/main" id="{349A8533-4AFE-B49D-3744-3B6401FF4CAA}"/>
                </a:ext>
              </a:extLst>
            </p:cNvPr>
            <p:cNvSpPr/>
            <p:nvPr/>
          </p:nvSpPr>
          <p:spPr>
            <a:xfrm rot="16200000">
              <a:off x="2067997" y="3941524"/>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40" name="Straight Connector 24">
            <a:extLst>
              <a:ext uri="{FF2B5EF4-FFF2-40B4-BE49-F238E27FC236}">
                <a16:creationId xmlns:a16="http://schemas.microsoft.com/office/drawing/2014/main" id="{9F6F69D3-4DC1-E64A-5504-CE1C70F90356}"/>
              </a:ext>
            </a:extLst>
          </p:cNvPr>
          <p:cNvCxnSpPr>
            <a:cxnSpLocks/>
            <a:stCxn id="18" idx="0"/>
            <a:endCxn id="25" idx="1"/>
          </p:cNvCxnSpPr>
          <p:nvPr/>
        </p:nvCxnSpPr>
        <p:spPr>
          <a:xfrm rot="5400000" flipH="1" flipV="1">
            <a:off x="6403819" y="2541239"/>
            <a:ext cx="3516276" cy="1916331"/>
          </a:xfrm>
          <a:prstGeom prst="bentConnector2">
            <a:avLst/>
          </a:prstGeom>
          <a:ln w="25400">
            <a:solidFill>
              <a:schemeClr val="accent6">
                <a:lumMod val="75000"/>
              </a:schemeClr>
            </a:solidFill>
            <a:headEnd type="arrow" w="lg" len="lg"/>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44B65077-C038-2B75-C791-CB6CFD525DFE}"/>
              </a:ext>
            </a:extLst>
          </p:cNvPr>
          <p:cNvSpPr txBox="1"/>
          <p:nvPr/>
        </p:nvSpPr>
        <p:spPr>
          <a:xfrm>
            <a:off x="7248361" y="3186339"/>
            <a:ext cx="1220162" cy="276999"/>
          </a:xfrm>
          <a:prstGeom prst="rect">
            <a:avLst/>
          </a:prstGeom>
          <a:noFill/>
        </p:spPr>
        <p:txBody>
          <a:bodyPr wrap="square" rtlCol="0">
            <a:spAutoFit/>
          </a:bodyPr>
          <a:lstStyle/>
          <a:p>
            <a:r>
              <a:rPr lang="en-US" sz="1200" dirty="0">
                <a:solidFill>
                  <a:schemeClr val="accent6">
                    <a:lumMod val="75000"/>
                  </a:schemeClr>
                </a:solidFill>
              </a:rPr>
              <a:t>aggregates_1</a:t>
            </a:r>
          </a:p>
        </p:txBody>
      </p:sp>
    </p:spTree>
    <p:extLst>
      <p:ext uri="{BB962C8B-B14F-4D97-AF65-F5344CB8AC3E}">
        <p14:creationId xmlns:p14="http://schemas.microsoft.com/office/powerpoint/2010/main" val="18230374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15" name="TextBox 14">
            <a:extLst>
              <a:ext uri="{FF2B5EF4-FFF2-40B4-BE49-F238E27FC236}">
                <a16:creationId xmlns:a16="http://schemas.microsoft.com/office/drawing/2014/main" id="{CDCB5801-72E6-A387-61CC-887585ED4C8F}"/>
              </a:ext>
            </a:extLst>
          </p:cNvPr>
          <p:cNvSpPr txBox="1"/>
          <p:nvPr/>
        </p:nvSpPr>
        <p:spPr>
          <a:xfrm>
            <a:off x="1700363" y="5386321"/>
            <a:ext cx="1015074" cy="276999"/>
          </a:xfrm>
          <a:prstGeom prst="rect">
            <a:avLst/>
          </a:prstGeom>
          <a:noFill/>
        </p:spPr>
        <p:txBody>
          <a:bodyPr wrap="square" rtlCol="0">
            <a:spAutoFit/>
          </a:bodyPr>
          <a:lstStyle/>
          <a:p>
            <a:r>
              <a:rPr lang="en-US" sz="1200" dirty="0" err="1"/>
              <a:t>ofCapability</a:t>
            </a:r>
            <a:endParaRPr lang="en-US" sz="1200" dirty="0"/>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16" idx="0"/>
          </p:cNvCxnSpPr>
          <p:nvPr/>
        </p:nvCxnSpPr>
        <p:spPr>
          <a:xfrm>
            <a:off x="10144433" y="2224440"/>
            <a:ext cx="0" cy="1692117"/>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10" name="Rectangle 9">
            <a:extLst>
              <a:ext uri="{FF2B5EF4-FFF2-40B4-BE49-F238E27FC236}">
                <a16:creationId xmlns:a16="http://schemas.microsoft.com/office/drawing/2014/main" id="{21E2FDA6-16D6-A6AF-E30B-78A1E7154937}"/>
              </a:ext>
            </a:extLst>
          </p:cNvPr>
          <p:cNvSpPr/>
          <p:nvPr/>
        </p:nvSpPr>
        <p:spPr>
          <a:xfrm>
            <a:off x="3555452" y="5073755"/>
            <a:ext cx="1680030" cy="135970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ID:33337</a:t>
            </a:r>
          </a:p>
          <a:p>
            <a:r>
              <a:rPr lang="en-US" sz="1200" dirty="0" err="1">
                <a:solidFill>
                  <a:schemeClr val="tx1"/>
                </a:solidFill>
              </a:rPr>
              <a:t>Label:”Manager</a:t>
            </a:r>
            <a:r>
              <a:rPr lang="en-US" sz="1200" dirty="0">
                <a:solidFill>
                  <a:schemeClr val="tx1"/>
                </a:solidFill>
              </a:rPr>
              <a:t>”</a:t>
            </a:r>
          </a:p>
          <a:p>
            <a:r>
              <a:rPr lang="en-US" sz="1200" dirty="0">
                <a:solidFill>
                  <a:schemeClr val="tx1"/>
                </a:solidFill>
              </a:rPr>
              <a:t>Description:” Manage driver assignments; resolve conflicts”</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3D88AD66-9075-F3FF-F0D2-C7D77F1E5439}"/>
              </a:ext>
            </a:extLst>
          </p:cNvPr>
          <p:cNvCxnSpPr>
            <a:cxnSpLocks/>
            <a:stCxn id="10" idx="1"/>
            <a:endCxn id="2" idx="2"/>
          </p:cNvCxnSpPr>
          <p:nvPr/>
        </p:nvCxnSpPr>
        <p:spPr>
          <a:xfrm rot="10800000">
            <a:off x="1276060" y="2250374"/>
            <a:ext cx="2279393" cy="3503232"/>
          </a:xfrm>
          <a:prstGeom prst="bentConnector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99BC6B03-AEC1-FF2C-5190-2BDC635B005A}"/>
              </a:ext>
            </a:extLst>
          </p:cNvPr>
          <p:cNvSpPr/>
          <p:nvPr/>
        </p:nvSpPr>
        <p:spPr>
          <a:xfrm>
            <a:off x="9120123" y="3916557"/>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18" name="Rectangle 17">
            <a:extLst>
              <a:ext uri="{FF2B5EF4-FFF2-40B4-BE49-F238E27FC236}">
                <a16:creationId xmlns:a16="http://schemas.microsoft.com/office/drawing/2014/main" id="{92D1EE3B-8510-38DA-D10B-EC23A0F0D29C}"/>
              </a:ext>
            </a:extLst>
          </p:cNvPr>
          <p:cNvSpPr/>
          <p:nvPr/>
        </p:nvSpPr>
        <p:spPr>
          <a:xfrm>
            <a:off x="6363777" y="525754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Label:”Taxi</a:t>
            </a:r>
            <a:r>
              <a:rPr lang="en-US" sz="1200" dirty="0">
                <a:solidFill>
                  <a:schemeClr val="tx1"/>
                </a:solidFill>
              </a:rPr>
              <a:t> – route manager”</a:t>
            </a:r>
          </a:p>
          <a:p>
            <a:br>
              <a:rPr lang="en-US" sz="1200" dirty="0">
                <a:solidFill>
                  <a:schemeClr val="tx1"/>
                </a:solidFill>
              </a:rPr>
            </a:br>
            <a:endParaRPr lang="en-US" sz="1200" dirty="0">
              <a:solidFill>
                <a:schemeClr val="tx1"/>
              </a:solidFill>
            </a:endParaRPr>
          </a:p>
        </p:txBody>
      </p:sp>
      <p:cxnSp>
        <p:nvCxnSpPr>
          <p:cNvPr id="19" name="Straight Connector 24">
            <a:extLst>
              <a:ext uri="{FF2B5EF4-FFF2-40B4-BE49-F238E27FC236}">
                <a16:creationId xmlns:a16="http://schemas.microsoft.com/office/drawing/2014/main" id="{22E8BB94-2223-EF9B-4C0D-97B6141BA6CA}"/>
              </a:ext>
            </a:extLst>
          </p:cNvPr>
          <p:cNvCxnSpPr>
            <a:cxnSpLocks/>
            <a:stCxn id="10" idx="3"/>
            <a:endCxn id="18" idx="1"/>
          </p:cNvCxnSpPr>
          <p:nvPr/>
        </p:nvCxnSpPr>
        <p:spPr>
          <a:xfrm flipV="1">
            <a:off x="5235482" y="5740717"/>
            <a:ext cx="1128295" cy="12889"/>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55EF577-526E-463E-186A-FE7ED44058AD}"/>
              </a:ext>
            </a:extLst>
          </p:cNvPr>
          <p:cNvSpPr txBox="1"/>
          <p:nvPr/>
        </p:nvSpPr>
        <p:spPr>
          <a:xfrm>
            <a:off x="5348703" y="5450492"/>
            <a:ext cx="1015074" cy="276999"/>
          </a:xfrm>
          <a:prstGeom prst="rect">
            <a:avLst/>
          </a:prstGeom>
          <a:noFill/>
        </p:spPr>
        <p:txBody>
          <a:bodyPr wrap="square" rtlCol="0">
            <a:spAutoFit/>
          </a:bodyPr>
          <a:lstStyle/>
          <a:p>
            <a:r>
              <a:rPr lang="en-US" sz="1200" dirty="0"/>
              <a:t>assignTo_2</a:t>
            </a:r>
          </a:p>
        </p:txBody>
      </p:sp>
      <p:cxnSp>
        <p:nvCxnSpPr>
          <p:cNvPr id="21" name="Straight Connector 24">
            <a:extLst>
              <a:ext uri="{FF2B5EF4-FFF2-40B4-BE49-F238E27FC236}">
                <a16:creationId xmlns:a16="http://schemas.microsoft.com/office/drawing/2014/main" id="{7294EF85-CEEA-8B23-C1A7-6C2D5D083965}"/>
              </a:ext>
            </a:extLst>
          </p:cNvPr>
          <p:cNvCxnSpPr>
            <a:cxnSpLocks/>
            <a:stCxn id="8" idx="1"/>
            <a:endCxn id="13" idx="3"/>
          </p:cNvCxnSpPr>
          <p:nvPr/>
        </p:nvCxnSpPr>
        <p:spPr>
          <a:xfrm rot="10800000">
            <a:off x="3884160" y="3035547"/>
            <a:ext cx="1065251"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E945926-77E5-925F-C874-A54EA6A510D7}"/>
              </a:ext>
            </a:extLst>
          </p:cNvPr>
          <p:cNvSpPr txBox="1"/>
          <p:nvPr/>
        </p:nvSpPr>
        <p:spPr>
          <a:xfrm>
            <a:off x="8105049" y="5820208"/>
            <a:ext cx="1015074" cy="276999"/>
          </a:xfrm>
          <a:prstGeom prst="rect">
            <a:avLst/>
          </a:prstGeom>
          <a:noFill/>
        </p:spPr>
        <p:txBody>
          <a:bodyPr wrap="square" rtlCol="0">
            <a:spAutoFit/>
          </a:bodyPr>
          <a:lstStyle/>
          <a:p>
            <a:r>
              <a:rPr lang="en-US" sz="1200" dirty="0"/>
              <a:t>belongsTo_1</a:t>
            </a:r>
          </a:p>
        </p:txBody>
      </p:sp>
      <p:sp>
        <p:nvSpPr>
          <p:cNvPr id="8" name="Rectangle 7">
            <a:extLst>
              <a:ext uri="{FF2B5EF4-FFF2-40B4-BE49-F238E27FC236}">
                <a16:creationId xmlns:a16="http://schemas.microsoft.com/office/drawing/2014/main" id="{EBC409C9-95CE-B906-EDED-6DC78224A1BB}"/>
              </a:ext>
            </a:extLst>
          </p:cNvPr>
          <p:cNvSpPr/>
          <p:nvPr/>
        </p:nvSpPr>
        <p:spPr>
          <a:xfrm>
            <a:off x="4949410" y="255237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Label:”Resolve</a:t>
            </a:r>
            <a:r>
              <a:rPr lang="en-US" sz="1200" dirty="0">
                <a:solidFill>
                  <a:schemeClr val="tx1"/>
                </a:solidFill>
              </a:rPr>
              <a:t> route matching issue”</a:t>
            </a:r>
          </a:p>
          <a:p>
            <a:endParaRPr lang="en-US" sz="1200" dirty="0">
              <a:solidFill>
                <a:schemeClr val="tx1"/>
              </a:solidFill>
            </a:endParaRPr>
          </a:p>
        </p:txBody>
      </p:sp>
      <p:sp>
        <p:nvSpPr>
          <p:cNvPr id="13" name="Rectangle 12">
            <a:extLst>
              <a:ext uri="{FF2B5EF4-FFF2-40B4-BE49-F238E27FC236}">
                <a16:creationId xmlns:a16="http://schemas.microsoft.com/office/drawing/2014/main" id="{B745735D-162A-E7AD-5DF2-14E02D706761}"/>
              </a:ext>
            </a:extLst>
          </p:cNvPr>
          <p:cNvSpPr/>
          <p:nvPr/>
        </p:nvSpPr>
        <p:spPr>
          <a:xfrm>
            <a:off x="2204129" y="255237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ID:21287</a:t>
            </a:r>
          </a:p>
          <a:p>
            <a:r>
              <a:rPr lang="en-US" sz="1200" dirty="0" err="1">
                <a:solidFill>
                  <a:schemeClr val="tx1"/>
                </a:solidFill>
              </a:rPr>
              <a:t>Label:”Route</a:t>
            </a:r>
            <a:r>
              <a:rPr lang="en-US" sz="1200" dirty="0">
                <a:solidFill>
                  <a:schemeClr val="tx1"/>
                </a:solidFill>
              </a:rPr>
              <a:t> matching”</a:t>
            </a:r>
          </a:p>
          <a:p>
            <a:br>
              <a:rPr lang="en-US" sz="1200" dirty="0">
                <a:solidFill>
                  <a:schemeClr val="tx1"/>
                </a:solidFill>
              </a:rPr>
            </a:br>
            <a:endParaRPr lang="en-US" sz="1200" dirty="0">
              <a:solidFill>
                <a:schemeClr val="tx1"/>
              </a:solidFill>
            </a:endParaRPr>
          </a:p>
        </p:txBody>
      </p:sp>
      <p:cxnSp>
        <p:nvCxnSpPr>
          <p:cNvPr id="14" name="Straight Connector 24">
            <a:extLst>
              <a:ext uri="{FF2B5EF4-FFF2-40B4-BE49-F238E27FC236}">
                <a16:creationId xmlns:a16="http://schemas.microsoft.com/office/drawing/2014/main" id="{C7EEC82E-6E40-0DBA-364A-A46AE8681A72}"/>
              </a:ext>
            </a:extLst>
          </p:cNvPr>
          <p:cNvCxnSpPr>
            <a:cxnSpLocks/>
            <a:stCxn id="13" idx="0"/>
            <a:endCxn id="2" idx="3"/>
          </p:cNvCxnSpPr>
          <p:nvPr/>
        </p:nvCxnSpPr>
        <p:spPr>
          <a:xfrm rot="16200000" flipV="1">
            <a:off x="2187523" y="1695751"/>
            <a:ext cx="785172" cy="928070"/>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35BBF6B-A5AE-9B1E-0DD6-FCF1896FF7C2}"/>
              </a:ext>
            </a:extLst>
          </p:cNvPr>
          <p:cNvSpPr txBox="1"/>
          <p:nvPr/>
        </p:nvSpPr>
        <p:spPr>
          <a:xfrm>
            <a:off x="2285009" y="1490200"/>
            <a:ext cx="1015074" cy="276999"/>
          </a:xfrm>
          <a:prstGeom prst="rect">
            <a:avLst/>
          </a:prstGeom>
          <a:noFill/>
        </p:spPr>
        <p:txBody>
          <a:bodyPr wrap="square" rtlCol="0">
            <a:spAutoFit/>
          </a:bodyPr>
          <a:lstStyle/>
          <a:p>
            <a:r>
              <a:rPr lang="en-US" sz="1200" dirty="0"/>
              <a:t>owns_0</a:t>
            </a:r>
          </a:p>
        </p:txBody>
      </p:sp>
      <p:cxnSp>
        <p:nvCxnSpPr>
          <p:cNvPr id="34" name="Straight Connector 24">
            <a:extLst>
              <a:ext uri="{FF2B5EF4-FFF2-40B4-BE49-F238E27FC236}">
                <a16:creationId xmlns:a16="http://schemas.microsoft.com/office/drawing/2014/main" id="{FBE7C8C2-AE88-BFAB-9F8A-4C2A50D05F5F}"/>
              </a:ext>
            </a:extLst>
          </p:cNvPr>
          <p:cNvCxnSpPr>
            <a:cxnSpLocks/>
            <a:stCxn id="16" idx="1"/>
            <a:endCxn id="18" idx="3"/>
          </p:cNvCxnSpPr>
          <p:nvPr/>
        </p:nvCxnSpPr>
        <p:spPr>
          <a:xfrm rot="10800000" flipV="1">
            <a:off x="8043807" y="4399731"/>
            <a:ext cx="1076316" cy="134098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AF1DD781-B946-1907-C4FB-9166F4E65AE0}"/>
              </a:ext>
            </a:extLst>
          </p:cNvPr>
          <p:cNvSpPr txBox="1"/>
          <p:nvPr/>
        </p:nvSpPr>
        <p:spPr>
          <a:xfrm>
            <a:off x="3985800" y="2793499"/>
            <a:ext cx="1015074" cy="276999"/>
          </a:xfrm>
          <a:prstGeom prst="rect">
            <a:avLst/>
          </a:prstGeom>
          <a:noFill/>
        </p:spPr>
        <p:txBody>
          <a:bodyPr wrap="square" rtlCol="0">
            <a:spAutoFit/>
          </a:bodyPr>
          <a:lstStyle/>
          <a:p>
            <a:r>
              <a:rPr lang="en-US" sz="1200" dirty="0"/>
              <a:t>produces</a:t>
            </a:r>
          </a:p>
        </p:txBody>
      </p:sp>
      <p:sp>
        <p:nvSpPr>
          <p:cNvPr id="42" name="Rectangle 41">
            <a:extLst>
              <a:ext uri="{FF2B5EF4-FFF2-40B4-BE49-F238E27FC236}">
                <a16:creationId xmlns:a16="http://schemas.microsoft.com/office/drawing/2014/main" id="{FD1794AB-4B61-099D-9E6A-84EC0A167458}"/>
              </a:ext>
            </a:extLst>
          </p:cNvPr>
          <p:cNvSpPr/>
          <p:nvPr/>
        </p:nvSpPr>
        <p:spPr>
          <a:xfrm>
            <a:off x="7772571" y="255237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InformationItem</a:t>
            </a:r>
            <a:br>
              <a:rPr lang="en-US" sz="1200" dirty="0">
                <a:solidFill>
                  <a:schemeClr val="tx1"/>
                </a:solidFill>
              </a:rPr>
            </a:br>
            <a:r>
              <a:rPr lang="en-US" sz="1200" dirty="0">
                <a:solidFill>
                  <a:schemeClr val="tx1"/>
                </a:solidFill>
              </a:rPr>
              <a:t>ID:10122</a:t>
            </a:r>
          </a:p>
          <a:p>
            <a:r>
              <a:rPr lang="en-US" sz="1200" dirty="0" err="1">
                <a:solidFill>
                  <a:schemeClr val="tx1"/>
                </a:solidFill>
              </a:rPr>
              <a:t>Label:”Route</a:t>
            </a:r>
            <a:r>
              <a:rPr lang="en-US" sz="1200" dirty="0">
                <a:solidFill>
                  <a:schemeClr val="tx1"/>
                </a:solidFill>
              </a:rPr>
              <a:t> matching issue”</a:t>
            </a:r>
          </a:p>
          <a:p>
            <a:endParaRPr lang="en-US" sz="1200" dirty="0">
              <a:solidFill>
                <a:schemeClr val="tx1"/>
              </a:solidFill>
            </a:endParaRPr>
          </a:p>
        </p:txBody>
      </p:sp>
      <p:cxnSp>
        <p:nvCxnSpPr>
          <p:cNvPr id="45" name="Straight Connector 24">
            <a:extLst>
              <a:ext uri="{FF2B5EF4-FFF2-40B4-BE49-F238E27FC236}">
                <a16:creationId xmlns:a16="http://schemas.microsoft.com/office/drawing/2014/main" id="{0A3C6FAE-A4A2-229B-4AEA-96451994DD31}"/>
              </a:ext>
            </a:extLst>
          </p:cNvPr>
          <p:cNvCxnSpPr>
            <a:cxnSpLocks/>
            <a:endCxn id="8" idx="3"/>
          </p:cNvCxnSpPr>
          <p:nvPr/>
        </p:nvCxnSpPr>
        <p:spPr>
          <a:xfrm rot="10800000">
            <a:off x="6629440" y="3035547"/>
            <a:ext cx="1098056"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AE36E8CF-69AE-F887-8598-121F98674584}"/>
              </a:ext>
            </a:extLst>
          </p:cNvPr>
          <p:cNvSpPr txBox="1"/>
          <p:nvPr/>
        </p:nvSpPr>
        <p:spPr>
          <a:xfrm>
            <a:off x="6734706" y="2771249"/>
            <a:ext cx="1015074" cy="276999"/>
          </a:xfrm>
          <a:prstGeom prst="rect">
            <a:avLst/>
          </a:prstGeom>
          <a:noFill/>
        </p:spPr>
        <p:txBody>
          <a:bodyPr wrap="square" rtlCol="0">
            <a:spAutoFit/>
          </a:bodyPr>
          <a:lstStyle/>
          <a:p>
            <a:r>
              <a:rPr lang="en-US" sz="1200" dirty="0" err="1"/>
              <a:t>stateOf</a:t>
            </a:r>
            <a:endParaRPr lang="en-US" sz="1200" dirty="0"/>
          </a:p>
        </p:txBody>
      </p:sp>
      <p:cxnSp>
        <p:nvCxnSpPr>
          <p:cNvPr id="50" name="Straight Connector 24">
            <a:extLst>
              <a:ext uri="{FF2B5EF4-FFF2-40B4-BE49-F238E27FC236}">
                <a16:creationId xmlns:a16="http://schemas.microsoft.com/office/drawing/2014/main" id="{3E329A57-9705-A297-BA82-E92AD7784F7D}"/>
              </a:ext>
            </a:extLst>
          </p:cNvPr>
          <p:cNvCxnSpPr>
            <a:cxnSpLocks/>
            <a:stCxn id="10" idx="1"/>
            <a:endCxn id="13" idx="2"/>
          </p:cNvCxnSpPr>
          <p:nvPr/>
        </p:nvCxnSpPr>
        <p:spPr>
          <a:xfrm rot="10800000">
            <a:off x="3044144" y="3518722"/>
            <a:ext cx="511308" cy="2234885"/>
          </a:xfrm>
          <a:prstGeom prst="bentConnector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87" name="Straight Connector 24">
            <a:extLst>
              <a:ext uri="{FF2B5EF4-FFF2-40B4-BE49-F238E27FC236}">
                <a16:creationId xmlns:a16="http://schemas.microsoft.com/office/drawing/2014/main" id="{D703BAA3-493C-3232-2BA7-78226895A018}"/>
              </a:ext>
            </a:extLst>
          </p:cNvPr>
          <p:cNvCxnSpPr>
            <a:cxnSpLocks/>
            <a:stCxn id="10" idx="0"/>
            <a:endCxn id="25" idx="1"/>
          </p:cNvCxnSpPr>
          <p:nvPr/>
        </p:nvCxnSpPr>
        <p:spPr>
          <a:xfrm rot="5400000" flipH="1" flipV="1">
            <a:off x="5091551" y="1045183"/>
            <a:ext cx="3332489" cy="4724656"/>
          </a:xfrm>
          <a:prstGeom prst="bentConnector2">
            <a:avLst/>
          </a:prstGeom>
          <a:ln w="25400">
            <a:solidFill>
              <a:srgbClr val="00B050"/>
            </a:solidFill>
            <a:headEnd type="arrow" w="lg" len="lg"/>
          </a:ln>
        </p:spPr>
        <p:style>
          <a:lnRef idx="2">
            <a:schemeClr val="accent1"/>
          </a:lnRef>
          <a:fillRef idx="0">
            <a:schemeClr val="accent1"/>
          </a:fillRef>
          <a:effectRef idx="1">
            <a:schemeClr val="accent1"/>
          </a:effectRef>
          <a:fontRef idx="minor">
            <a:schemeClr val="tx1"/>
          </a:fontRef>
        </p:style>
      </p:cxnSp>
      <p:sp>
        <p:nvSpPr>
          <p:cNvPr id="88" name="TextBox 87">
            <a:extLst>
              <a:ext uri="{FF2B5EF4-FFF2-40B4-BE49-F238E27FC236}">
                <a16:creationId xmlns:a16="http://schemas.microsoft.com/office/drawing/2014/main" id="{95064519-901F-6BA7-E463-C3A18FE835F8}"/>
              </a:ext>
            </a:extLst>
          </p:cNvPr>
          <p:cNvSpPr txBox="1"/>
          <p:nvPr/>
        </p:nvSpPr>
        <p:spPr>
          <a:xfrm>
            <a:off x="5066557" y="1435999"/>
            <a:ext cx="1143546" cy="276999"/>
          </a:xfrm>
          <a:prstGeom prst="rect">
            <a:avLst/>
          </a:prstGeom>
          <a:noFill/>
        </p:spPr>
        <p:txBody>
          <a:bodyPr wrap="square" rtlCol="0">
            <a:spAutoFit/>
          </a:bodyPr>
          <a:lstStyle/>
          <a:p>
            <a:r>
              <a:rPr lang="en-US" sz="1200" dirty="0">
                <a:solidFill>
                  <a:srgbClr val="00B050"/>
                </a:solidFill>
              </a:rPr>
              <a:t>implements_7</a:t>
            </a:r>
          </a:p>
        </p:txBody>
      </p:sp>
      <p:cxnSp>
        <p:nvCxnSpPr>
          <p:cNvPr id="3" name="Straight Connector 24">
            <a:extLst>
              <a:ext uri="{FF2B5EF4-FFF2-40B4-BE49-F238E27FC236}">
                <a16:creationId xmlns:a16="http://schemas.microsoft.com/office/drawing/2014/main" id="{E78636F7-A119-4125-D546-BB5D94D225FC}"/>
              </a:ext>
            </a:extLst>
          </p:cNvPr>
          <p:cNvCxnSpPr>
            <a:cxnSpLocks/>
            <a:stCxn id="18" idx="0"/>
            <a:endCxn id="25" idx="1"/>
          </p:cNvCxnSpPr>
          <p:nvPr/>
        </p:nvCxnSpPr>
        <p:spPr>
          <a:xfrm rot="5400000" flipH="1" flipV="1">
            <a:off x="6403819" y="2541239"/>
            <a:ext cx="3516276" cy="1916331"/>
          </a:xfrm>
          <a:prstGeom prst="bentConnector2">
            <a:avLst/>
          </a:prstGeom>
          <a:ln w="25400">
            <a:solidFill>
              <a:srgbClr val="00B050"/>
            </a:solidFill>
            <a:headEnd type="arrow" w="lg" len="lg"/>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2E7090CA-7D58-9C68-1537-1F5938877983}"/>
              </a:ext>
            </a:extLst>
          </p:cNvPr>
          <p:cNvSpPr txBox="1"/>
          <p:nvPr/>
        </p:nvSpPr>
        <p:spPr>
          <a:xfrm>
            <a:off x="7258936" y="2021286"/>
            <a:ext cx="1143546" cy="276999"/>
          </a:xfrm>
          <a:prstGeom prst="rect">
            <a:avLst/>
          </a:prstGeom>
          <a:noFill/>
        </p:spPr>
        <p:txBody>
          <a:bodyPr wrap="square" rtlCol="0">
            <a:spAutoFit/>
          </a:bodyPr>
          <a:lstStyle/>
          <a:p>
            <a:r>
              <a:rPr lang="en-US" sz="1200" dirty="0">
                <a:solidFill>
                  <a:srgbClr val="00B050"/>
                </a:solidFill>
              </a:rPr>
              <a:t>aggregates_1</a:t>
            </a:r>
          </a:p>
        </p:txBody>
      </p:sp>
    </p:spTree>
    <p:extLst>
      <p:ext uri="{BB962C8B-B14F-4D97-AF65-F5344CB8AC3E}">
        <p14:creationId xmlns:p14="http://schemas.microsoft.com/office/powerpoint/2010/main" val="3255028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15" name="TextBox 14">
            <a:extLst>
              <a:ext uri="{FF2B5EF4-FFF2-40B4-BE49-F238E27FC236}">
                <a16:creationId xmlns:a16="http://schemas.microsoft.com/office/drawing/2014/main" id="{CDCB5801-72E6-A387-61CC-887585ED4C8F}"/>
              </a:ext>
            </a:extLst>
          </p:cNvPr>
          <p:cNvSpPr txBox="1"/>
          <p:nvPr/>
        </p:nvSpPr>
        <p:spPr>
          <a:xfrm>
            <a:off x="2285009" y="5450491"/>
            <a:ext cx="1015074" cy="276999"/>
          </a:xfrm>
          <a:prstGeom prst="rect">
            <a:avLst/>
          </a:prstGeom>
          <a:noFill/>
        </p:spPr>
        <p:txBody>
          <a:bodyPr wrap="square" rtlCol="0">
            <a:spAutoFit/>
          </a:bodyPr>
          <a:lstStyle/>
          <a:p>
            <a:r>
              <a:rPr lang="en-US" sz="1200" dirty="0" err="1"/>
              <a:t>ofCapability</a:t>
            </a:r>
            <a:endParaRPr lang="en-US" sz="1200" dirty="0"/>
          </a:p>
        </p:txBody>
      </p:sp>
      <p:sp>
        <p:nvSpPr>
          <p:cNvPr id="25" name="Rectangle 24">
            <a:extLst>
              <a:ext uri="{FF2B5EF4-FFF2-40B4-BE49-F238E27FC236}">
                <a16:creationId xmlns:a16="http://schemas.microsoft.com/office/drawing/2014/main" id="{7E4A23AA-D94F-6B5C-191F-D8924474C8D6}"/>
              </a:ext>
            </a:extLst>
          </p:cNvPr>
          <p:cNvSpPr/>
          <p:nvPr/>
        </p:nvSpPr>
        <p:spPr>
          <a:xfrm>
            <a:off x="9709838" y="1236278"/>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981230" y="-3468892"/>
            <a:ext cx="47747" cy="9458089"/>
          </a:xfrm>
          <a:prstGeom prst="bentConnector3">
            <a:avLst>
              <a:gd name="adj1" fmla="val 578774"/>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16" idx="0"/>
          </p:cNvCxnSpPr>
          <p:nvPr/>
        </p:nvCxnSpPr>
        <p:spPr>
          <a:xfrm>
            <a:off x="10734148" y="2202627"/>
            <a:ext cx="0" cy="3041688"/>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10" name="Rectangle 9">
            <a:extLst>
              <a:ext uri="{FF2B5EF4-FFF2-40B4-BE49-F238E27FC236}">
                <a16:creationId xmlns:a16="http://schemas.microsoft.com/office/drawing/2014/main" id="{21E2FDA6-16D6-A6AF-E30B-78A1E7154937}"/>
              </a:ext>
            </a:extLst>
          </p:cNvPr>
          <p:cNvSpPr/>
          <p:nvPr/>
        </p:nvSpPr>
        <p:spPr>
          <a:xfrm>
            <a:off x="3446592" y="5073755"/>
            <a:ext cx="1680030" cy="135970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ID:33337</a:t>
            </a:r>
          </a:p>
          <a:p>
            <a:r>
              <a:rPr lang="en-US" sz="1200" dirty="0" err="1">
                <a:solidFill>
                  <a:schemeClr val="tx1"/>
                </a:solidFill>
              </a:rPr>
              <a:t>Label:”Manager</a:t>
            </a:r>
            <a:r>
              <a:rPr lang="en-US" sz="1200" dirty="0">
                <a:solidFill>
                  <a:schemeClr val="tx1"/>
                </a:solidFill>
              </a:rPr>
              <a:t>”</a:t>
            </a:r>
          </a:p>
          <a:p>
            <a:r>
              <a:rPr lang="en-US" sz="1200" dirty="0">
                <a:solidFill>
                  <a:schemeClr val="tx1"/>
                </a:solidFill>
              </a:rPr>
              <a:t>Description:” Manage driver assignments; resolve conflicts”</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3D88AD66-9075-F3FF-F0D2-C7D77F1E5439}"/>
              </a:ext>
            </a:extLst>
          </p:cNvPr>
          <p:cNvCxnSpPr>
            <a:cxnSpLocks/>
            <a:stCxn id="10" idx="1"/>
            <a:endCxn id="2" idx="1"/>
          </p:cNvCxnSpPr>
          <p:nvPr/>
        </p:nvCxnSpPr>
        <p:spPr>
          <a:xfrm rot="10800000">
            <a:off x="436044" y="1767200"/>
            <a:ext cx="3010548" cy="3986406"/>
          </a:xfrm>
          <a:prstGeom prst="bentConnector3">
            <a:avLst>
              <a:gd name="adj1" fmla="val 107593"/>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99BC6B03-AEC1-FF2C-5190-2BDC635B005A}"/>
              </a:ext>
            </a:extLst>
          </p:cNvPr>
          <p:cNvSpPr/>
          <p:nvPr/>
        </p:nvSpPr>
        <p:spPr>
          <a:xfrm>
            <a:off x="9709838" y="5244315"/>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18" name="Rectangle 17">
            <a:extLst>
              <a:ext uri="{FF2B5EF4-FFF2-40B4-BE49-F238E27FC236}">
                <a16:creationId xmlns:a16="http://schemas.microsoft.com/office/drawing/2014/main" id="{92D1EE3B-8510-38DA-D10B-EC23A0F0D29C}"/>
              </a:ext>
            </a:extLst>
          </p:cNvPr>
          <p:cNvSpPr/>
          <p:nvPr/>
        </p:nvSpPr>
        <p:spPr>
          <a:xfrm>
            <a:off x="6363777" y="525754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Label:”Taxi</a:t>
            </a:r>
            <a:r>
              <a:rPr lang="en-US" sz="1200" dirty="0">
                <a:solidFill>
                  <a:schemeClr val="tx1"/>
                </a:solidFill>
              </a:rPr>
              <a:t> – route manager”</a:t>
            </a:r>
          </a:p>
          <a:p>
            <a:br>
              <a:rPr lang="en-US" sz="1200" dirty="0">
                <a:solidFill>
                  <a:schemeClr val="tx1"/>
                </a:solidFill>
              </a:rPr>
            </a:br>
            <a:endParaRPr lang="en-US" sz="1200" dirty="0">
              <a:solidFill>
                <a:schemeClr val="tx1"/>
              </a:solidFill>
            </a:endParaRPr>
          </a:p>
        </p:txBody>
      </p:sp>
      <p:cxnSp>
        <p:nvCxnSpPr>
          <p:cNvPr id="19" name="Straight Connector 24">
            <a:extLst>
              <a:ext uri="{FF2B5EF4-FFF2-40B4-BE49-F238E27FC236}">
                <a16:creationId xmlns:a16="http://schemas.microsoft.com/office/drawing/2014/main" id="{22E8BB94-2223-EF9B-4C0D-97B6141BA6CA}"/>
              </a:ext>
            </a:extLst>
          </p:cNvPr>
          <p:cNvCxnSpPr>
            <a:cxnSpLocks/>
            <a:stCxn id="10" idx="3"/>
            <a:endCxn id="18" idx="1"/>
          </p:cNvCxnSpPr>
          <p:nvPr/>
        </p:nvCxnSpPr>
        <p:spPr>
          <a:xfrm flipV="1">
            <a:off x="5126622" y="5740717"/>
            <a:ext cx="1237155" cy="12889"/>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55EF577-526E-463E-186A-FE7ED44058AD}"/>
              </a:ext>
            </a:extLst>
          </p:cNvPr>
          <p:cNvSpPr txBox="1"/>
          <p:nvPr/>
        </p:nvSpPr>
        <p:spPr>
          <a:xfrm>
            <a:off x="5348703" y="5450492"/>
            <a:ext cx="1015074" cy="276999"/>
          </a:xfrm>
          <a:prstGeom prst="rect">
            <a:avLst/>
          </a:prstGeom>
          <a:noFill/>
        </p:spPr>
        <p:txBody>
          <a:bodyPr wrap="square" rtlCol="0">
            <a:spAutoFit/>
          </a:bodyPr>
          <a:lstStyle/>
          <a:p>
            <a:r>
              <a:rPr lang="en-US" sz="1200" dirty="0"/>
              <a:t>assignTo_2</a:t>
            </a:r>
          </a:p>
        </p:txBody>
      </p:sp>
      <p:cxnSp>
        <p:nvCxnSpPr>
          <p:cNvPr id="21" name="Straight Connector 24">
            <a:extLst>
              <a:ext uri="{FF2B5EF4-FFF2-40B4-BE49-F238E27FC236}">
                <a16:creationId xmlns:a16="http://schemas.microsoft.com/office/drawing/2014/main" id="{7294EF85-CEEA-8B23-C1A7-6C2D5D083965}"/>
              </a:ext>
            </a:extLst>
          </p:cNvPr>
          <p:cNvCxnSpPr>
            <a:cxnSpLocks/>
            <a:stCxn id="8" idx="1"/>
            <a:endCxn id="13" idx="3"/>
          </p:cNvCxnSpPr>
          <p:nvPr/>
        </p:nvCxnSpPr>
        <p:spPr>
          <a:xfrm rot="10800000">
            <a:off x="3896267" y="2658041"/>
            <a:ext cx="1065251"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E945926-77E5-925F-C874-A54EA6A510D7}"/>
              </a:ext>
            </a:extLst>
          </p:cNvPr>
          <p:cNvSpPr txBox="1"/>
          <p:nvPr/>
        </p:nvSpPr>
        <p:spPr>
          <a:xfrm>
            <a:off x="8105049" y="5820208"/>
            <a:ext cx="1015074" cy="276999"/>
          </a:xfrm>
          <a:prstGeom prst="rect">
            <a:avLst/>
          </a:prstGeom>
          <a:noFill/>
        </p:spPr>
        <p:txBody>
          <a:bodyPr wrap="square" rtlCol="0">
            <a:spAutoFit/>
          </a:bodyPr>
          <a:lstStyle/>
          <a:p>
            <a:r>
              <a:rPr lang="en-US" sz="1200" dirty="0"/>
              <a:t>belongsTo_1</a:t>
            </a:r>
          </a:p>
        </p:txBody>
      </p:sp>
      <p:sp>
        <p:nvSpPr>
          <p:cNvPr id="8" name="Rectangle 7">
            <a:extLst>
              <a:ext uri="{FF2B5EF4-FFF2-40B4-BE49-F238E27FC236}">
                <a16:creationId xmlns:a16="http://schemas.microsoft.com/office/drawing/2014/main" id="{EBC409C9-95CE-B906-EDED-6DC78224A1BB}"/>
              </a:ext>
            </a:extLst>
          </p:cNvPr>
          <p:cNvSpPr/>
          <p:nvPr/>
        </p:nvSpPr>
        <p:spPr>
          <a:xfrm>
            <a:off x="4961517" y="217486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Label:”Resolve</a:t>
            </a:r>
            <a:r>
              <a:rPr lang="en-US" sz="1200" dirty="0">
                <a:solidFill>
                  <a:schemeClr val="tx1"/>
                </a:solidFill>
              </a:rPr>
              <a:t> route matching issue”</a:t>
            </a:r>
          </a:p>
          <a:p>
            <a:endParaRPr lang="en-US" sz="1200" dirty="0">
              <a:solidFill>
                <a:schemeClr val="tx1"/>
              </a:solidFill>
            </a:endParaRPr>
          </a:p>
        </p:txBody>
      </p:sp>
      <p:sp>
        <p:nvSpPr>
          <p:cNvPr id="13" name="Rectangle 12">
            <a:extLst>
              <a:ext uri="{FF2B5EF4-FFF2-40B4-BE49-F238E27FC236}">
                <a16:creationId xmlns:a16="http://schemas.microsoft.com/office/drawing/2014/main" id="{B745735D-162A-E7AD-5DF2-14E02D706761}"/>
              </a:ext>
            </a:extLst>
          </p:cNvPr>
          <p:cNvSpPr/>
          <p:nvPr/>
        </p:nvSpPr>
        <p:spPr>
          <a:xfrm>
            <a:off x="2216236" y="217486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ID:21287</a:t>
            </a:r>
          </a:p>
          <a:p>
            <a:r>
              <a:rPr lang="en-US" sz="1200" dirty="0" err="1">
                <a:solidFill>
                  <a:schemeClr val="tx1"/>
                </a:solidFill>
              </a:rPr>
              <a:t>Label:”Route</a:t>
            </a:r>
            <a:r>
              <a:rPr lang="en-US" sz="1200" dirty="0">
                <a:solidFill>
                  <a:schemeClr val="tx1"/>
                </a:solidFill>
              </a:rPr>
              <a:t> matching”</a:t>
            </a:r>
          </a:p>
          <a:p>
            <a:br>
              <a:rPr lang="en-US" sz="1200" dirty="0">
                <a:solidFill>
                  <a:schemeClr val="tx1"/>
                </a:solidFill>
              </a:rPr>
            </a:br>
            <a:endParaRPr lang="en-US" sz="1200" dirty="0">
              <a:solidFill>
                <a:schemeClr val="tx1"/>
              </a:solidFill>
            </a:endParaRPr>
          </a:p>
        </p:txBody>
      </p:sp>
      <p:cxnSp>
        <p:nvCxnSpPr>
          <p:cNvPr id="14" name="Straight Connector 24">
            <a:extLst>
              <a:ext uri="{FF2B5EF4-FFF2-40B4-BE49-F238E27FC236}">
                <a16:creationId xmlns:a16="http://schemas.microsoft.com/office/drawing/2014/main" id="{C7EEC82E-6E40-0DBA-364A-A46AE8681A72}"/>
              </a:ext>
            </a:extLst>
          </p:cNvPr>
          <p:cNvCxnSpPr>
            <a:cxnSpLocks/>
            <a:stCxn id="13" idx="0"/>
            <a:endCxn id="2" idx="3"/>
          </p:cNvCxnSpPr>
          <p:nvPr/>
        </p:nvCxnSpPr>
        <p:spPr>
          <a:xfrm rot="16200000" flipV="1">
            <a:off x="2382330" y="1500944"/>
            <a:ext cx="407666" cy="940177"/>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35BBF6B-A5AE-9B1E-0DD6-FCF1896FF7C2}"/>
              </a:ext>
            </a:extLst>
          </p:cNvPr>
          <p:cNvSpPr txBox="1"/>
          <p:nvPr/>
        </p:nvSpPr>
        <p:spPr>
          <a:xfrm>
            <a:off x="2285009" y="1490200"/>
            <a:ext cx="1015074" cy="276999"/>
          </a:xfrm>
          <a:prstGeom prst="rect">
            <a:avLst/>
          </a:prstGeom>
          <a:noFill/>
        </p:spPr>
        <p:txBody>
          <a:bodyPr wrap="square" rtlCol="0">
            <a:spAutoFit/>
          </a:bodyPr>
          <a:lstStyle/>
          <a:p>
            <a:r>
              <a:rPr lang="en-US" sz="1200" dirty="0"/>
              <a:t>owns_0</a:t>
            </a:r>
          </a:p>
        </p:txBody>
      </p:sp>
      <p:cxnSp>
        <p:nvCxnSpPr>
          <p:cNvPr id="34" name="Straight Connector 24">
            <a:extLst>
              <a:ext uri="{FF2B5EF4-FFF2-40B4-BE49-F238E27FC236}">
                <a16:creationId xmlns:a16="http://schemas.microsoft.com/office/drawing/2014/main" id="{FBE7C8C2-AE88-BFAB-9F8A-4C2A50D05F5F}"/>
              </a:ext>
            </a:extLst>
          </p:cNvPr>
          <p:cNvCxnSpPr>
            <a:cxnSpLocks/>
            <a:stCxn id="16" idx="1"/>
            <a:endCxn id="18" idx="3"/>
          </p:cNvCxnSpPr>
          <p:nvPr/>
        </p:nvCxnSpPr>
        <p:spPr>
          <a:xfrm rot="10800000" flipV="1">
            <a:off x="8043808" y="5727489"/>
            <a:ext cx="1666031" cy="1322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AF1DD781-B946-1907-C4FB-9166F4E65AE0}"/>
              </a:ext>
            </a:extLst>
          </p:cNvPr>
          <p:cNvSpPr txBox="1"/>
          <p:nvPr/>
        </p:nvSpPr>
        <p:spPr>
          <a:xfrm>
            <a:off x="3985800" y="2793499"/>
            <a:ext cx="1015074" cy="276999"/>
          </a:xfrm>
          <a:prstGeom prst="rect">
            <a:avLst/>
          </a:prstGeom>
          <a:noFill/>
        </p:spPr>
        <p:txBody>
          <a:bodyPr wrap="square" rtlCol="0">
            <a:spAutoFit/>
          </a:bodyPr>
          <a:lstStyle/>
          <a:p>
            <a:r>
              <a:rPr lang="en-US" sz="1200" dirty="0"/>
              <a:t>produces</a:t>
            </a:r>
          </a:p>
        </p:txBody>
      </p:sp>
      <p:sp>
        <p:nvSpPr>
          <p:cNvPr id="42" name="Rectangle 41">
            <a:extLst>
              <a:ext uri="{FF2B5EF4-FFF2-40B4-BE49-F238E27FC236}">
                <a16:creationId xmlns:a16="http://schemas.microsoft.com/office/drawing/2014/main" id="{FD1794AB-4B61-099D-9E6A-84EC0A167458}"/>
              </a:ext>
            </a:extLst>
          </p:cNvPr>
          <p:cNvSpPr/>
          <p:nvPr/>
        </p:nvSpPr>
        <p:spPr>
          <a:xfrm>
            <a:off x="7784678" y="217486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InformationItem</a:t>
            </a:r>
            <a:br>
              <a:rPr lang="en-US" sz="1200" dirty="0">
                <a:solidFill>
                  <a:schemeClr val="tx1"/>
                </a:solidFill>
              </a:rPr>
            </a:br>
            <a:r>
              <a:rPr lang="en-US" sz="1200" dirty="0">
                <a:solidFill>
                  <a:schemeClr val="tx1"/>
                </a:solidFill>
              </a:rPr>
              <a:t>ID:10122</a:t>
            </a:r>
          </a:p>
          <a:p>
            <a:r>
              <a:rPr lang="en-US" sz="1200" dirty="0" err="1">
                <a:solidFill>
                  <a:schemeClr val="tx1"/>
                </a:solidFill>
              </a:rPr>
              <a:t>Label:”Route</a:t>
            </a:r>
            <a:r>
              <a:rPr lang="en-US" sz="1200" dirty="0">
                <a:solidFill>
                  <a:schemeClr val="tx1"/>
                </a:solidFill>
              </a:rPr>
              <a:t> matching issue”</a:t>
            </a:r>
          </a:p>
          <a:p>
            <a:endParaRPr lang="en-US" sz="1200" dirty="0">
              <a:solidFill>
                <a:schemeClr val="tx1"/>
              </a:solidFill>
            </a:endParaRPr>
          </a:p>
        </p:txBody>
      </p:sp>
      <p:cxnSp>
        <p:nvCxnSpPr>
          <p:cNvPr id="45" name="Straight Connector 24">
            <a:extLst>
              <a:ext uri="{FF2B5EF4-FFF2-40B4-BE49-F238E27FC236}">
                <a16:creationId xmlns:a16="http://schemas.microsoft.com/office/drawing/2014/main" id="{0A3C6FAE-A4A2-229B-4AEA-96451994DD31}"/>
              </a:ext>
            </a:extLst>
          </p:cNvPr>
          <p:cNvCxnSpPr>
            <a:cxnSpLocks/>
            <a:stCxn id="42" idx="1"/>
            <a:endCxn id="8" idx="3"/>
          </p:cNvCxnSpPr>
          <p:nvPr/>
        </p:nvCxnSpPr>
        <p:spPr>
          <a:xfrm rot="10800000">
            <a:off x="6641548" y="2658041"/>
            <a:ext cx="1143131"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AE36E8CF-69AE-F887-8598-121F98674584}"/>
              </a:ext>
            </a:extLst>
          </p:cNvPr>
          <p:cNvSpPr txBox="1"/>
          <p:nvPr/>
        </p:nvSpPr>
        <p:spPr>
          <a:xfrm>
            <a:off x="6834591" y="2349533"/>
            <a:ext cx="1015074" cy="276999"/>
          </a:xfrm>
          <a:prstGeom prst="rect">
            <a:avLst/>
          </a:prstGeom>
          <a:noFill/>
        </p:spPr>
        <p:txBody>
          <a:bodyPr wrap="square" rtlCol="0">
            <a:spAutoFit/>
          </a:bodyPr>
          <a:lstStyle/>
          <a:p>
            <a:r>
              <a:rPr lang="en-US" sz="1200" dirty="0" err="1"/>
              <a:t>stateOf</a:t>
            </a:r>
            <a:endParaRPr lang="en-US" sz="1200" dirty="0"/>
          </a:p>
        </p:txBody>
      </p:sp>
      <p:sp>
        <p:nvSpPr>
          <p:cNvPr id="5" name="Rectangle 4">
            <a:extLst>
              <a:ext uri="{FF2B5EF4-FFF2-40B4-BE49-F238E27FC236}">
                <a16:creationId xmlns:a16="http://schemas.microsoft.com/office/drawing/2014/main" id="{FB92125B-5AE6-5611-FBC3-B62FB0AE021D}"/>
              </a:ext>
            </a:extLst>
          </p:cNvPr>
          <p:cNvSpPr/>
          <p:nvPr/>
        </p:nvSpPr>
        <p:spPr>
          <a:xfrm>
            <a:off x="3605602" y="3658403"/>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ID:55555</a:t>
            </a:r>
          </a:p>
          <a:p>
            <a:r>
              <a:rPr lang="en-US" sz="1200" dirty="0" err="1">
                <a:solidFill>
                  <a:schemeClr val="tx1"/>
                </a:solidFill>
              </a:rPr>
              <a:t>Label:”Incident</a:t>
            </a:r>
            <a:r>
              <a:rPr lang="en-US" sz="1200" dirty="0">
                <a:solidFill>
                  <a:schemeClr val="tx1"/>
                </a:solidFill>
              </a:rPr>
              <a:t> Management”</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35471089-0AA5-224A-650F-4E02CCD3BF88}"/>
              </a:ext>
            </a:extLst>
          </p:cNvPr>
          <p:cNvCxnSpPr>
            <a:cxnSpLocks/>
            <a:stCxn id="5" idx="1"/>
            <a:endCxn id="38" idx="3"/>
          </p:cNvCxnSpPr>
          <p:nvPr/>
        </p:nvCxnSpPr>
        <p:spPr>
          <a:xfrm rot="10800000">
            <a:off x="2750406" y="4128992"/>
            <a:ext cx="855196" cy="1258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E9EFA31F-9CB1-7A2B-824C-BD8264166C1C}"/>
              </a:ext>
            </a:extLst>
          </p:cNvPr>
          <p:cNvSpPr txBox="1"/>
          <p:nvPr/>
        </p:nvSpPr>
        <p:spPr>
          <a:xfrm>
            <a:off x="2259670" y="4014489"/>
            <a:ext cx="1015074" cy="276999"/>
          </a:xfrm>
          <a:prstGeom prst="rect">
            <a:avLst/>
          </a:prstGeom>
          <a:noFill/>
        </p:spPr>
        <p:txBody>
          <a:bodyPr wrap="square" rtlCol="0">
            <a:spAutoFit/>
          </a:bodyPr>
          <a:lstStyle/>
          <a:p>
            <a:r>
              <a:rPr lang="en-US" sz="1200" dirty="0"/>
              <a:t>needs</a:t>
            </a:r>
          </a:p>
        </p:txBody>
      </p:sp>
      <p:sp>
        <p:nvSpPr>
          <p:cNvPr id="17" name="Rectangle 16">
            <a:extLst>
              <a:ext uri="{FF2B5EF4-FFF2-40B4-BE49-F238E27FC236}">
                <a16:creationId xmlns:a16="http://schemas.microsoft.com/office/drawing/2014/main" id="{658F5271-20D2-11D8-5C9F-DEEBD18B675D}"/>
              </a:ext>
            </a:extLst>
          </p:cNvPr>
          <p:cNvSpPr/>
          <p:nvPr/>
        </p:nvSpPr>
        <p:spPr>
          <a:xfrm>
            <a:off x="6529734" y="366175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Label:”Closed</a:t>
            </a:r>
            <a:r>
              <a:rPr lang="en-US" sz="1200" dirty="0">
                <a:solidFill>
                  <a:schemeClr val="tx1"/>
                </a:solidFill>
              </a:rPr>
              <a:t> route matching Incident”</a:t>
            </a:r>
          </a:p>
          <a:p>
            <a:endParaRPr lang="en-US" sz="1200" dirty="0">
              <a:solidFill>
                <a:schemeClr val="tx1"/>
              </a:solidFill>
            </a:endParaRPr>
          </a:p>
        </p:txBody>
      </p:sp>
      <p:cxnSp>
        <p:nvCxnSpPr>
          <p:cNvPr id="22" name="Straight Connector 24">
            <a:extLst>
              <a:ext uri="{FF2B5EF4-FFF2-40B4-BE49-F238E27FC236}">
                <a16:creationId xmlns:a16="http://schemas.microsoft.com/office/drawing/2014/main" id="{14B6341C-66F4-3F6F-30C6-8371490FF849}"/>
              </a:ext>
            </a:extLst>
          </p:cNvPr>
          <p:cNvCxnSpPr>
            <a:cxnSpLocks/>
            <a:stCxn id="17" idx="1"/>
            <a:endCxn id="5" idx="3"/>
          </p:cNvCxnSpPr>
          <p:nvPr/>
        </p:nvCxnSpPr>
        <p:spPr>
          <a:xfrm rot="10800000">
            <a:off x="5285632" y="4141579"/>
            <a:ext cx="1244102" cy="3349"/>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8" name="Straight Connector 24">
            <a:extLst>
              <a:ext uri="{FF2B5EF4-FFF2-40B4-BE49-F238E27FC236}">
                <a16:creationId xmlns:a16="http://schemas.microsoft.com/office/drawing/2014/main" id="{0B029A41-A346-A1EB-0B01-F1DC04763A4E}"/>
              </a:ext>
            </a:extLst>
          </p:cNvPr>
          <p:cNvCxnSpPr>
            <a:cxnSpLocks/>
            <a:stCxn id="17" idx="0"/>
            <a:endCxn id="8" idx="2"/>
          </p:cNvCxnSpPr>
          <p:nvPr/>
        </p:nvCxnSpPr>
        <p:spPr>
          <a:xfrm rot="16200000" flipV="1">
            <a:off x="6325373" y="2617375"/>
            <a:ext cx="520537" cy="156821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A3ED52E5-E1A1-0670-0E67-1AD8EB72087A}"/>
              </a:ext>
            </a:extLst>
          </p:cNvPr>
          <p:cNvSpPr txBox="1"/>
          <p:nvPr/>
        </p:nvSpPr>
        <p:spPr>
          <a:xfrm>
            <a:off x="5489931" y="3848970"/>
            <a:ext cx="1015074" cy="276999"/>
          </a:xfrm>
          <a:prstGeom prst="rect">
            <a:avLst/>
          </a:prstGeom>
          <a:noFill/>
        </p:spPr>
        <p:txBody>
          <a:bodyPr wrap="square" rtlCol="0">
            <a:spAutoFit/>
          </a:bodyPr>
          <a:lstStyle/>
          <a:p>
            <a:r>
              <a:rPr lang="en-US" sz="1200" dirty="0"/>
              <a:t>produces</a:t>
            </a:r>
          </a:p>
        </p:txBody>
      </p:sp>
      <p:cxnSp>
        <p:nvCxnSpPr>
          <p:cNvPr id="33" name="Straight Connector 24">
            <a:extLst>
              <a:ext uri="{FF2B5EF4-FFF2-40B4-BE49-F238E27FC236}">
                <a16:creationId xmlns:a16="http://schemas.microsoft.com/office/drawing/2014/main" id="{7E90412A-C63D-26DF-3E26-B4CBB892F6B3}"/>
              </a:ext>
            </a:extLst>
          </p:cNvPr>
          <p:cNvCxnSpPr>
            <a:cxnSpLocks/>
            <a:stCxn id="75" idx="0"/>
            <a:endCxn id="25" idx="1"/>
          </p:cNvCxnSpPr>
          <p:nvPr/>
        </p:nvCxnSpPr>
        <p:spPr>
          <a:xfrm rot="5400000" flipH="1" flipV="1">
            <a:off x="8687139" y="2601691"/>
            <a:ext cx="1904936" cy="140461"/>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344046BF-4003-BAF8-0EF7-27257BA5B95C}"/>
              </a:ext>
            </a:extLst>
          </p:cNvPr>
          <p:cNvSpPr/>
          <p:nvPr/>
        </p:nvSpPr>
        <p:spPr>
          <a:xfrm>
            <a:off x="1070376" y="364581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Label:”Open</a:t>
            </a:r>
            <a:r>
              <a:rPr lang="en-US" sz="1200" dirty="0">
                <a:solidFill>
                  <a:schemeClr val="tx1"/>
                </a:solidFill>
              </a:rPr>
              <a:t> route matching Incident”</a:t>
            </a:r>
          </a:p>
          <a:p>
            <a:endParaRPr lang="en-US" sz="1200" dirty="0">
              <a:solidFill>
                <a:schemeClr val="tx1"/>
              </a:solidFill>
            </a:endParaRPr>
          </a:p>
        </p:txBody>
      </p:sp>
      <p:sp>
        <p:nvSpPr>
          <p:cNvPr id="65" name="TextBox 64">
            <a:extLst>
              <a:ext uri="{FF2B5EF4-FFF2-40B4-BE49-F238E27FC236}">
                <a16:creationId xmlns:a16="http://schemas.microsoft.com/office/drawing/2014/main" id="{7D7D9624-44B9-6E9A-C495-E27F86117F48}"/>
              </a:ext>
            </a:extLst>
          </p:cNvPr>
          <p:cNvSpPr txBox="1"/>
          <p:nvPr/>
        </p:nvSpPr>
        <p:spPr>
          <a:xfrm>
            <a:off x="6322938" y="3153916"/>
            <a:ext cx="1015074" cy="276999"/>
          </a:xfrm>
          <a:prstGeom prst="rect">
            <a:avLst/>
          </a:prstGeom>
          <a:noFill/>
        </p:spPr>
        <p:txBody>
          <a:bodyPr wrap="square" rtlCol="0">
            <a:spAutoFit/>
          </a:bodyPr>
          <a:lstStyle/>
          <a:p>
            <a:r>
              <a:rPr lang="en-US" sz="1200" dirty="0"/>
              <a:t>owns_0</a:t>
            </a:r>
          </a:p>
        </p:txBody>
      </p:sp>
      <p:cxnSp>
        <p:nvCxnSpPr>
          <p:cNvPr id="66" name="Straight Connector 24">
            <a:extLst>
              <a:ext uri="{FF2B5EF4-FFF2-40B4-BE49-F238E27FC236}">
                <a16:creationId xmlns:a16="http://schemas.microsoft.com/office/drawing/2014/main" id="{00F73F80-60EB-89A0-8325-780BDC95D16A}"/>
              </a:ext>
            </a:extLst>
          </p:cNvPr>
          <p:cNvCxnSpPr>
            <a:cxnSpLocks/>
            <a:stCxn id="38" idx="0"/>
            <a:endCxn id="8" idx="2"/>
          </p:cNvCxnSpPr>
          <p:nvPr/>
        </p:nvCxnSpPr>
        <p:spPr>
          <a:xfrm rot="5400000" flipH="1" flipV="1">
            <a:off x="3603661" y="1447946"/>
            <a:ext cx="504601" cy="3891141"/>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23F181E4-D6BE-9872-EE73-F624EF8E6399}"/>
              </a:ext>
            </a:extLst>
          </p:cNvPr>
          <p:cNvSpPr txBox="1"/>
          <p:nvPr/>
        </p:nvSpPr>
        <p:spPr>
          <a:xfrm>
            <a:off x="2872741" y="3173747"/>
            <a:ext cx="1015074" cy="276999"/>
          </a:xfrm>
          <a:prstGeom prst="rect">
            <a:avLst/>
          </a:prstGeom>
          <a:noFill/>
        </p:spPr>
        <p:txBody>
          <a:bodyPr wrap="square" rtlCol="0">
            <a:spAutoFit/>
          </a:bodyPr>
          <a:lstStyle/>
          <a:p>
            <a:r>
              <a:rPr lang="en-US" sz="1200" dirty="0"/>
              <a:t>owns_0</a:t>
            </a:r>
          </a:p>
        </p:txBody>
      </p:sp>
      <p:sp>
        <p:nvSpPr>
          <p:cNvPr id="70" name="TextBox 69">
            <a:extLst>
              <a:ext uri="{FF2B5EF4-FFF2-40B4-BE49-F238E27FC236}">
                <a16:creationId xmlns:a16="http://schemas.microsoft.com/office/drawing/2014/main" id="{75B7F6F8-5AE4-DCBE-ADA1-45E950CD02D2}"/>
              </a:ext>
            </a:extLst>
          </p:cNvPr>
          <p:cNvSpPr txBox="1"/>
          <p:nvPr/>
        </p:nvSpPr>
        <p:spPr>
          <a:xfrm>
            <a:off x="2907561" y="3848970"/>
            <a:ext cx="1015074" cy="276999"/>
          </a:xfrm>
          <a:prstGeom prst="rect">
            <a:avLst/>
          </a:prstGeom>
          <a:noFill/>
        </p:spPr>
        <p:txBody>
          <a:bodyPr wrap="square" rtlCol="0">
            <a:spAutoFit/>
          </a:bodyPr>
          <a:lstStyle/>
          <a:p>
            <a:r>
              <a:rPr lang="en-US" sz="1200" dirty="0"/>
              <a:t>needs</a:t>
            </a:r>
          </a:p>
        </p:txBody>
      </p:sp>
      <p:cxnSp>
        <p:nvCxnSpPr>
          <p:cNvPr id="71" name="Straight Connector 24">
            <a:extLst>
              <a:ext uri="{FF2B5EF4-FFF2-40B4-BE49-F238E27FC236}">
                <a16:creationId xmlns:a16="http://schemas.microsoft.com/office/drawing/2014/main" id="{CF8EFFF9-FA08-F14A-78EB-26BC33F649EC}"/>
              </a:ext>
            </a:extLst>
          </p:cNvPr>
          <p:cNvCxnSpPr>
            <a:cxnSpLocks/>
            <a:stCxn id="10" idx="1"/>
            <a:endCxn id="13" idx="1"/>
          </p:cNvCxnSpPr>
          <p:nvPr/>
        </p:nvCxnSpPr>
        <p:spPr>
          <a:xfrm rot="10800000">
            <a:off x="2216236" y="2658042"/>
            <a:ext cx="1230356" cy="3095565"/>
          </a:xfrm>
          <a:prstGeom prst="bentConnector3">
            <a:avLst>
              <a:gd name="adj1" fmla="val 219579"/>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75" name="Rectangle 74">
            <a:extLst>
              <a:ext uri="{FF2B5EF4-FFF2-40B4-BE49-F238E27FC236}">
                <a16:creationId xmlns:a16="http://schemas.microsoft.com/office/drawing/2014/main" id="{B519EC6A-BE10-1B65-C23F-BA2B28DBA0AB}"/>
              </a:ext>
            </a:extLst>
          </p:cNvPr>
          <p:cNvSpPr/>
          <p:nvPr/>
        </p:nvSpPr>
        <p:spPr>
          <a:xfrm>
            <a:off x="8545067" y="3624389"/>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ID:63218</a:t>
            </a:r>
          </a:p>
          <a:p>
            <a:r>
              <a:rPr lang="en-US" sz="1200" dirty="0" err="1">
                <a:solidFill>
                  <a:schemeClr val="tx1"/>
                </a:solidFill>
              </a:rPr>
              <a:t>Label:”Incident</a:t>
            </a:r>
            <a:r>
              <a:rPr lang="en-US" sz="1200" dirty="0">
                <a:solidFill>
                  <a:schemeClr val="tx1"/>
                </a:solidFill>
              </a:rPr>
              <a:t> mgt 1”</a:t>
            </a:r>
          </a:p>
          <a:p>
            <a:br>
              <a:rPr lang="en-US" sz="1200" dirty="0">
                <a:solidFill>
                  <a:schemeClr val="tx1"/>
                </a:solidFill>
              </a:rPr>
            </a:br>
            <a:endParaRPr lang="en-US" sz="1200" dirty="0">
              <a:solidFill>
                <a:schemeClr val="tx1"/>
              </a:solidFill>
            </a:endParaRPr>
          </a:p>
        </p:txBody>
      </p:sp>
      <p:sp>
        <p:nvSpPr>
          <p:cNvPr id="78" name="TextBox 77">
            <a:extLst>
              <a:ext uri="{FF2B5EF4-FFF2-40B4-BE49-F238E27FC236}">
                <a16:creationId xmlns:a16="http://schemas.microsoft.com/office/drawing/2014/main" id="{78AC3332-7296-2FBF-C643-BB13AA65D7C2}"/>
              </a:ext>
            </a:extLst>
          </p:cNvPr>
          <p:cNvSpPr txBox="1"/>
          <p:nvPr/>
        </p:nvSpPr>
        <p:spPr>
          <a:xfrm>
            <a:off x="9569376" y="3132419"/>
            <a:ext cx="1015074" cy="276999"/>
          </a:xfrm>
          <a:prstGeom prst="rect">
            <a:avLst/>
          </a:prstGeom>
          <a:noFill/>
        </p:spPr>
        <p:txBody>
          <a:bodyPr wrap="square" rtlCol="0">
            <a:spAutoFit/>
          </a:bodyPr>
          <a:lstStyle/>
          <a:p>
            <a:r>
              <a:rPr lang="en-US" sz="1200" dirty="0"/>
              <a:t>owns_0</a:t>
            </a:r>
          </a:p>
        </p:txBody>
      </p:sp>
      <p:cxnSp>
        <p:nvCxnSpPr>
          <p:cNvPr id="79" name="Straight Connector 24">
            <a:extLst>
              <a:ext uri="{FF2B5EF4-FFF2-40B4-BE49-F238E27FC236}">
                <a16:creationId xmlns:a16="http://schemas.microsoft.com/office/drawing/2014/main" id="{B1E742BD-73EE-CE8E-BF27-FA68D87EF2C3}"/>
              </a:ext>
            </a:extLst>
          </p:cNvPr>
          <p:cNvCxnSpPr>
            <a:cxnSpLocks/>
            <a:stCxn id="5" idx="2"/>
            <a:endCxn id="75" idx="2"/>
          </p:cNvCxnSpPr>
          <p:nvPr/>
        </p:nvCxnSpPr>
        <p:spPr>
          <a:xfrm rot="5400000" flipH="1" flipV="1">
            <a:off x="6990490" y="2045865"/>
            <a:ext cx="34014" cy="5123760"/>
          </a:xfrm>
          <a:prstGeom prst="bentConnector3">
            <a:avLst>
              <a:gd name="adj1" fmla="val -672076"/>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56343BB5-4B79-EDCB-8546-395018B970AC}"/>
              </a:ext>
            </a:extLst>
          </p:cNvPr>
          <p:cNvSpPr txBox="1"/>
          <p:nvPr/>
        </p:nvSpPr>
        <p:spPr>
          <a:xfrm>
            <a:off x="6194466" y="4590738"/>
            <a:ext cx="1143546" cy="276999"/>
          </a:xfrm>
          <a:prstGeom prst="rect">
            <a:avLst/>
          </a:prstGeom>
          <a:noFill/>
        </p:spPr>
        <p:txBody>
          <a:bodyPr wrap="square" rtlCol="0">
            <a:spAutoFit/>
          </a:bodyPr>
          <a:lstStyle/>
          <a:p>
            <a:r>
              <a:rPr lang="en-US" sz="1200" dirty="0"/>
              <a:t>Implements_5</a:t>
            </a:r>
          </a:p>
        </p:txBody>
      </p:sp>
    </p:spTree>
    <p:extLst>
      <p:ext uri="{BB962C8B-B14F-4D97-AF65-F5344CB8AC3E}">
        <p14:creationId xmlns:p14="http://schemas.microsoft.com/office/powerpoint/2010/main" val="2601715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512244" y="618974"/>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15" name="TextBox 14">
            <a:extLst>
              <a:ext uri="{FF2B5EF4-FFF2-40B4-BE49-F238E27FC236}">
                <a16:creationId xmlns:a16="http://schemas.microsoft.com/office/drawing/2014/main" id="{CDCB5801-72E6-A387-61CC-887585ED4C8F}"/>
              </a:ext>
            </a:extLst>
          </p:cNvPr>
          <p:cNvSpPr txBox="1"/>
          <p:nvPr/>
        </p:nvSpPr>
        <p:spPr>
          <a:xfrm>
            <a:off x="2344822" y="5670001"/>
            <a:ext cx="1015074" cy="276999"/>
          </a:xfrm>
          <a:prstGeom prst="rect">
            <a:avLst/>
          </a:prstGeom>
          <a:noFill/>
        </p:spPr>
        <p:txBody>
          <a:bodyPr wrap="square" rtlCol="0">
            <a:spAutoFit/>
          </a:bodyPr>
          <a:lstStyle/>
          <a:p>
            <a:r>
              <a:rPr lang="en-US" sz="1200" dirty="0" err="1"/>
              <a:t>ofCapability</a:t>
            </a:r>
            <a:endParaRPr lang="en-US" sz="1200" dirty="0"/>
          </a:p>
        </p:txBody>
      </p:sp>
      <p:sp>
        <p:nvSpPr>
          <p:cNvPr id="25" name="Rectangle 24">
            <a:extLst>
              <a:ext uri="{FF2B5EF4-FFF2-40B4-BE49-F238E27FC236}">
                <a16:creationId xmlns:a16="http://schemas.microsoft.com/office/drawing/2014/main" id="{7E4A23AA-D94F-6B5C-191F-D8924474C8D6}"/>
              </a:ext>
            </a:extLst>
          </p:cNvPr>
          <p:cNvSpPr/>
          <p:nvPr/>
        </p:nvSpPr>
        <p:spPr>
          <a:xfrm>
            <a:off x="9786038" y="571227"/>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6057430" y="-4133943"/>
            <a:ext cx="47747" cy="9458089"/>
          </a:xfrm>
          <a:prstGeom prst="bentConnector3">
            <a:avLst>
              <a:gd name="adj1" fmla="val 578774"/>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600427" y="52008"/>
            <a:ext cx="1143546" cy="276999"/>
          </a:xfrm>
          <a:prstGeom prst="rect">
            <a:avLst/>
          </a:prstGeom>
          <a:noFill/>
        </p:spPr>
        <p:txBody>
          <a:bodyPr wrap="square" rtlCol="0">
            <a:spAutoFit/>
          </a:bodyPr>
          <a:lstStyle/>
          <a:p>
            <a:r>
              <a:rPr lang="en-US" sz="1200" dirty="0"/>
              <a:t>Implements_5</a:t>
            </a: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16" idx="0"/>
          </p:cNvCxnSpPr>
          <p:nvPr/>
        </p:nvCxnSpPr>
        <p:spPr>
          <a:xfrm flipH="1">
            <a:off x="10734982" y="1537576"/>
            <a:ext cx="75366" cy="3953768"/>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10" name="Rectangle 9">
            <a:extLst>
              <a:ext uri="{FF2B5EF4-FFF2-40B4-BE49-F238E27FC236}">
                <a16:creationId xmlns:a16="http://schemas.microsoft.com/office/drawing/2014/main" id="{21E2FDA6-16D6-A6AF-E30B-78A1E7154937}"/>
              </a:ext>
            </a:extLst>
          </p:cNvPr>
          <p:cNvSpPr/>
          <p:nvPr/>
        </p:nvSpPr>
        <p:spPr>
          <a:xfrm>
            <a:off x="3447426" y="5320784"/>
            <a:ext cx="1680030" cy="135970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Label:”Manager</a:t>
            </a:r>
            <a:r>
              <a:rPr lang="en-US" sz="1200" dirty="0">
                <a:solidFill>
                  <a:schemeClr val="tx1"/>
                </a:solidFill>
              </a:rPr>
              <a:t>”</a:t>
            </a:r>
          </a:p>
          <a:p>
            <a:r>
              <a:rPr lang="en-US" sz="1200" dirty="0">
                <a:solidFill>
                  <a:schemeClr val="tx1"/>
                </a:solidFill>
              </a:rPr>
              <a:t>Description:” Manage driver assignments; resolve conflicts”</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3D88AD66-9075-F3FF-F0D2-C7D77F1E5439}"/>
              </a:ext>
            </a:extLst>
          </p:cNvPr>
          <p:cNvCxnSpPr>
            <a:cxnSpLocks/>
            <a:stCxn id="10" idx="1"/>
            <a:endCxn id="2" idx="1"/>
          </p:cNvCxnSpPr>
          <p:nvPr/>
        </p:nvCxnSpPr>
        <p:spPr>
          <a:xfrm rot="10800000">
            <a:off x="512244" y="1102149"/>
            <a:ext cx="2935182" cy="4898486"/>
          </a:xfrm>
          <a:prstGeom prst="bentConnector3">
            <a:avLst>
              <a:gd name="adj1" fmla="val 107788"/>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Rectangle 15">
            <a:extLst>
              <a:ext uri="{FF2B5EF4-FFF2-40B4-BE49-F238E27FC236}">
                <a16:creationId xmlns:a16="http://schemas.microsoft.com/office/drawing/2014/main" id="{99BC6B03-AEC1-FF2C-5190-2BDC635B005A}"/>
              </a:ext>
            </a:extLst>
          </p:cNvPr>
          <p:cNvSpPr/>
          <p:nvPr/>
        </p:nvSpPr>
        <p:spPr>
          <a:xfrm>
            <a:off x="9710672" y="549134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18" name="Rectangle 17">
            <a:extLst>
              <a:ext uri="{FF2B5EF4-FFF2-40B4-BE49-F238E27FC236}">
                <a16:creationId xmlns:a16="http://schemas.microsoft.com/office/drawing/2014/main" id="{92D1EE3B-8510-38DA-D10B-EC23A0F0D29C}"/>
              </a:ext>
            </a:extLst>
          </p:cNvPr>
          <p:cNvSpPr/>
          <p:nvPr/>
        </p:nvSpPr>
        <p:spPr>
          <a:xfrm>
            <a:off x="6364611" y="550457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Label:”Taxi</a:t>
            </a:r>
            <a:r>
              <a:rPr lang="en-US" sz="1200" dirty="0">
                <a:solidFill>
                  <a:schemeClr val="tx1"/>
                </a:solidFill>
              </a:rPr>
              <a:t> – route manager”</a:t>
            </a:r>
          </a:p>
          <a:p>
            <a:br>
              <a:rPr lang="en-US" sz="1200" dirty="0">
                <a:solidFill>
                  <a:schemeClr val="tx1"/>
                </a:solidFill>
              </a:rPr>
            </a:br>
            <a:endParaRPr lang="en-US" sz="1200" dirty="0">
              <a:solidFill>
                <a:schemeClr val="tx1"/>
              </a:solidFill>
            </a:endParaRPr>
          </a:p>
        </p:txBody>
      </p:sp>
      <p:cxnSp>
        <p:nvCxnSpPr>
          <p:cNvPr id="19" name="Straight Connector 24">
            <a:extLst>
              <a:ext uri="{FF2B5EF4-FFF2-40B4-BE49-F238E27FC236}">
                <a16:creationId xmlns:a16="http://schemas.microsoft.com/office/drawing/2014/main" id="{22E8BB94-2223-EF9B-4C0D-97B6141BA6CA}"/>
              </a:ext>
            </a:extLst>
          </p:cNvPr>
          <p:cNvCxnSpPr>
            <a:cxnSpLocks/>
            <a:stCxn id="10" idx="3"/>
            <a:endCxn id="18" idx="1"/>
          </p:cNvCxnSpPr>
          <p:nvPr/>
        </p:nvCxnSpPr>
        <p:spPr>
          <a:xfrm flipV="1">
            <a:off x="5127456" y="5987746"/>
            <a:ext cx="1237155" cy="12889"/>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55EF577-526E-463E-186A-FE7ED44058AD}"/>
              </a:ext>
            </a:extLst>
          </p:cNvPr>
          <p:cNvSpPr txBox="1"/>
          <p:nvPr/>
        </p:nvSpPr>
        <p:spPr>
          <a:xfrm>
            <a:off x="5349536" y="5723636"/>
            <a:ext cx="1015074" cy="276999"/>
          </a:xfrm>
          <a:prstGeom prst="rect">
            <a:avLst/>
          </a:prstGeom>
          <a:noFill/>
        </p:spPr>
        <p:txBody>
          <a:bodyPr wrap="square" rtlCol="0">
            <a:spAutoFit/>
          </a:bodyPr>
          <a:lstStyle/>
          <a:p>
            <a:r>
              <a:rPr lang="en-US" sz="1200" dirty="0"/>
              <a:t>assignTo_2</a:t>
            </a:r>
          </a:p>
        </p:txBody>
      </p:sp>
      <p:cxnSp>
        <p:nvCxnSpPr>
          <p:cNvPr id="21" name="Straight Connector 24">
            <a:extLst>
              <a:ext uri="{FF2B5EF4-FFF2-40B4-BE49-F238E27FC236}">
                <a16:creationId xmlns:a16="http://schemas.microsoft.com/office/drawing/2014/main" id="{7294EF85-CEEA-8B23-C1A7-6C2D5D083965}"/>
              </a:ext>
            </a:extLst>
          </p:cNvPr>
          <p:cNvCxnSpPr>
            <a:cxnSpLocks/>
            <a:stCxn id="8" idx="1"/>
            <a:endCxn id="13" idx="3"/>
          </p:cNvCxnSpPr>
          <p:nvPr/>
        </p:nvCxnSpPr>
        <p:spPr>
          <a:xfrm rot="10800000">
            <a:off x="3972467" y="1992990"/>
            <a:ext cx="1065251"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E945926-77E5-925F-C874-A54EA6A510D7}"/>
              </a:ext>
            </a:extLst>
          </p:cNvPr>
          <p:cNvSpPr txBox="1"/>
          <p:nvPr/>
        </p:nvSpPr>
        <p:spPr>
          <a:xfrm>
            <a:off x="8285964" y="5723635"/>
            <a:ext cx="1015074" cy="276999"/>
          </a:xfrm>
          <a:prstGeom prst="rect">
            <a:avLst/>
          </a:prstGeom>
          <a:noFill/>
        </p:spPr>
        <p:txBody>
          <a:bodyPr wrap="square" rtlCol="0">
            <a:spAutoFit/>
          </a:bodyPr>
          <a:lstStyle/>
          <a:p>
            <a:r>
              <a:rPr lang="en-US" sz="1200" dirty="0"/>
              <a:t>belongsTo_1</a:t>
            </a:r>
          </a:p>
        </p:txBody>
      </p:sp>
      <p:sp>
        <p:nvSpPr>
          <p:cNvPr id="8" name="Rectangle 7">
            <a:extLst>
              <a:ext uri="{FF2B5EF4-FFF2-40B4-BE49-F238E27FC236}">
                <a16:creationId xmlns:a16="http://schemas.microsoft.com/office/drawing/2014/main" id="{EBC409C9-95CE-B906-EDED-6DC78224A1BB}"/>
              </a:ext>
            </a:extLst>
          </p:cNvPr>
          <p:cNvSpPr/>
          <p:nvPr/>
        </p:nvSpPr>
        <p:spPr>
          <a:xfrm>
            <a:off x="5037717" y="150981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Label:”Resolve</a:t>
            </a:r>
            <a:r>
              <a:rPr lang="en-US" sz="1200" dirty="0">
                <a:solidFill>
                  <a:schemeClr val="tx1"/>
                </a:solidFill>
              </a:rPr>
              <a:t> route matching issue”</a:t>
            </a:r>
          </a:p>
          <a:p>
            <a:endParaRPr lang="en-US" sz="1200" dirty="0">
              <a:solidFill>
                <a:schemeClr val="tx1"/>
              </a:solidFill>
            </a:endParaRPr>
          </a:p>
        </p:txBody>
      </p:sp>
      <p:sp>
        <p:nvSpPr>
          <p:cNvPr id="13" name="Rectangle 12">
            <a:extLst>
              <a:ext uri="{FF2B5EF4-FFF2-40B4-BE49-F238E27FC236}">
                <a16:creationId xmlns:a16="http://schemas.microsoft.com/office/drawing/2014/main" id="{B745735D-162A-E7AD-5DF2-14E02D706761}"/>
              </a:ext>
            </a:extLst>
          </p:cNvPr>
          <p:cNvSpPr/>
          <p:nvPr/>
        </p:nvSpPr>
        <p:spPr>
          <a:xfrm>
            <a:off x="2292436" y="150981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ID:21287</a:t>
            </a:r>
          </a:p>
          <a:p>
            <a:r>
              <a:rPr lang="en-US" sz="1200" dirty="0" err="1">
                <a:solidFill>
                  <a:schemeClr val="tx1"/>
                </a:solidFill>
              </a:rPr>
              <a:t>Label:”Route</a:t>
            </a:r>
            <a:r>
              <a:rPr lang="en-US" sz="1200" dirty="0">
                <a:solidFill>
                  <a:schemeClr val="tx1"/>
                </a:solidFill>
              </a:rPr>
              <a:t> matching”</a:t>
            </a:r>
          </a:p>
          <a:p>
            <a:br>
              <a:rPr lang="en-US" sz="1200" dirty="0">
                <a:solidFill>
                  <a:schemeClr val="tx1"/>
                </a:solidFill>
              </a:rPr>
            </a:br>
            <a:endParaRPr lang="en-US" sz="1200" dirty="0">
              <a:solidFill>
                <a:schemeClr val="tx1"/>
              </a:solidFill>
            </a:endParaRPr>
          </a:p>
        </p:txBody>
      </p:sp>
      <p:cxnSp>
        <p:nvCxnSpPr>
          <p:cNvPr id="14" name="Straight Connector 24">
            <a:extLst>
              <a:ext uri="{FF2B5EF4-FFF2-40B4-BE49-F238E27FC236}">
                <a16:creationId xmlns:a16="http://schemas.microsoft.com/office/drawing/2014/main" id="{C7EEC82E-6E40-0DBA-364A-A46AE8681A72}"/>
              </a:ext>
            </a:extLst>
          </p:cNvPr>
          <p:cNvCxnSpPr>
            <a:cxnSpLocks/>
            <a:stCxn id="13" idx="0"/>
            <a:endCxn id="2" idx="3"/>
          </p:cNvCxnSpPr>
          <p:nvPr/>
        </p:nvCxnSpPr>
        <p:spPr>
          <a:xfrm rot="16200000" flipV="1">
            <a:off x="2458530" y="835893"/>
            <a:ext cx="407666" cy="940177"/>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C35BBF6B-A5AE-9B1E-0DD6-FCF1896FF7C2}"/>
              </a:ext>
            </a:extLst>
          </p:cNvPr>
          <p:cNvSpPr txBox="1"/>
          <p:nvPr/>
        </p:nvSpPr>
        <p:spPr>
          <a:xfrm>
            <a:off x="2361209" y="825149"/>
            <a:ext cx="1015074" cy="276999"/>
          </a:xfrm>
          <a:prstGeom prst="rect">
            <a:avLst/>
          </a:prstGeom>
          <a:noFill/>
        </p:spPr>
        <p:txBody>
          <a:bodyPr wrap="square" rtlCol="0">
            <a:spAutoFit/>
          </a:bodyPr>
          <a:lstStyle/>
          <a:p>
            <a:r>
              <a:rPr lang="en-US" sz="1200" dirty="0"/>
              <a:t>owns_0</a:t>
            </a:r>
          </a:p>
        </p:txBody>
      </p:sp>
      <p:cxnSp>
        <p:nvCxnSpPr>
          <p:cNvPr id="34" name="Straight Connector 24">
            <a:extLst>
              <a:ext uri="{FF2B5EF4-FFF2-40B4-BE49-F238E27FC236}">
                <a16:creationId xmlns:a16="http://schemas.microsoft.com/office/drawing/2014/main" id="{FBE7C8C2-AE88-BFAB-9F8A-4C2A50D05F5F}"/>
              </a:ext>
            </a:extLst>
          </p:cNvPr>
          <p:cNvCxnSpPr>
            <a:cxnSpLocks/>
            <a:stCxn id="16" idx="1"/>
            <a:endCxn id="18" idx="3"/>
          </p:cNvCxnSpPr>
          <p:nvPr/>
        </p:nvCxnSpPr>
        <p:spPr>
          <a:xfrm rot="10800000" flipV="1">
            <a:off x="8044642" y="5974518"/>
            <a:ext cx="1666031" cy="1322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AF1DD781-B946-1907-C4FB-9166F4E65AE0}"/>
              </a:ext>
            </a:extLst>
          </p:cNvPr>
          <p:cNvSpPr txBox="1"/>
          <p:nvPr/>
        </p:nvSpPr>
        <p:spPr>
          <a:xfrm>
            <a:off x="4062000" y="2128448"/>
            <a:ext cx="1015074" cy="276999"/>
          </a:xfrm>
          <a:prstGeom prst="rect">
            <a:avLst/>
          </a:prstGeom>
          <a:noFill/>
        </p:spPr>
        <p:txBody>
          <a:bodyPr wrap="square" rtlCol="0">
            <a:spAutoFit/>
          </a:bodyPr>
          <a:lstStyle/>
          <a:p>
            <a:r>
              <a:rPr lang="en-US" sz="1200" dirty="0"/>
              <a:t>produces</a:t>
            </a:r>
          </a:p>
        </p:txBody>
      </p:sp>
      <p:sp>
        <p:nvSpPr>
          <p:cNvPr id="42" name="Rectangle 41">
            <a:extLst>
              <a:ext uri="{FF2B5EF4-FFF2-40B4-BE49-F238E27FC236}">
                <a16:creationId xmlns:a16="http://schemas.microsoft.com/office/drawing/2014/main" id="{FD1794AB-4B61-099D-9E6A-84EC0A167458}"/>
              </a:ext>
            </a:extLst>
          </p:cNvPr>
          <p:cNvSpPr/>
          <p:nvPr/>
        </p:nvSpPr>
        <p:spPr>
          <a:xfrm>
            <a:off x="7665199" y="150981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InformationItem</a:t>
            </a:r>
            <a:br>
              <a:rPr lang="en-US" sz="1200" dirty="0">
                <a:solidFill>
                  <a:schemeClr val="tx1"/>
                </a:solidFill>
              </a:rPr>
            </a:br>
            <a:r>
              <a:rPr lang="en-US" sz="1200" dirty="0">
                <a:solidFill>
                  <a:schemeClr val="tx1"/>
                </a:solidFill>
              </a:rPr>
              <a:t>ID:10122</a:t>
            </a:r>
          </a:p>
          <a:p>
            <a:r>
              <a:rPr lang="en-US" sz="1200" dirty="0" err="1">
                <a:solidFill>
                  <a:schemeClr val="tx1"/>
                </a:solidFill>
              </a:rPr>
              <a:t>Label:”Route</a:t>
            </a:r>
            <a:r>
              <a:rPr lang="en-US" sz="1200" dirty="0">
                <a:solidFill>
                  <a:schemeClr val="tx1"/>
                </a:solidFill>
              </a:rPr>
              <a:t> matching issue”</a:t>
            </a:r>
          </a:p>
          <a:p>
            <a:endParaRPr lang="en-US" sz="1200" dirty="0">
              <a:solidFill>
                <a:schemeClr val="tx1"/>
              </a:solidFill>
            </a:endParaRPr>
          </a:p>
        </p:txBody>
      </p:sp>
      <p:cxnSp>
        <p:nvCxnSpPr>
          <p:cNvPr id="45" name="Straight Connector 24">
            <a:extLst>
              <a:ext uri="{FF2B5EF4-FFF2-40B4-BE49-F238E27FC236}">
                <a16:creationId xmlns:a16="http://schemas.microsoft.com/office/drawing/2014/main" id="{0A3C6FAE-A4A2-229B-4AEA-96451994DD31}"/>
              </a:ext>
            </a:extLst>
          </p:cNvPr>
          <p:cNvCxnSpPr>
            <a:cxnSpLocks/>
            <a:stCxn id="42" idx="1"/>
            <a:endCxn id="8" idx="3"/>
          </p:cNvCxnSpPr>
          <p:nvPr/>
        </p:nvCxnSpPr>
        <p:spPr>
          <a:xfrm rot="10800000">
            <a:off x="6717747" y="1992990"/>
            <a:ext cx="947452"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AE36E8CF-69AE-F887-8598-121F98674584}"/>
              </a:ext>
            </a:extLst>
          </p:cNvPr>
          <p:cNvSpPr txBox="1"/>
          <p:nvPr/>
        </p:nvSpPr>
        <p:spPr>
          <a:xfrm>
            <a:off x="6910791" y="1684482"/>
            <a:ext cx="1015074" cy="276999"/>
          </a:xfrm>
          <a:prstGeom prst="rect">
            <a:avLst/>
          </a:prstGeom>
          <a:noFill/>
        </p:spPr>
        <p:txBody>
          <a:bodyPr wrap="square" rtlCol="0">
            <a:spAutoFit/>
          </a:bodyPr>
          <a:lstStyle/>
          <a:p>
            <a:r>
              <a:rPr lang="en-US" sz="1200" dirty="0" err="1"/>
              <a:t>stateOf</a:t>
            </a:r>
            <a:endParaRPr lang="en-US" sz="1200" dirty="0"/>
          </a:p>
        </p:txBody>
      </p:sp>
      <p:sp>
        <p:nvSpPr>
          <p:cNvPr id="5" name="Rectangle 4">
            <a:extLst>
              <a:ext uri="{FF2B5EF4-FFF2-40B4-BE49-F238E27FC236}">
                <a16:creationId xmlns:a16="http://schemas.microsoft.com/office/drawing/2014/main" id="{FB92125B-5AE6-5611-FBC3-B62FB0AE021D}"/>
              </a:ext>
            </a:extLst>
          </p:cNvPr>
          <p:cNvSpPr/>
          <p:nvPr/>
        </p:nvSpPr>
        <p:spPr>
          <a:xfrm>
            <a:off x="3681802" y="299335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ID:55555</a:t>
            </a:r>
          </a:p>
          <a:p>
            <a:r>
              <a:rPr lang="en-US" sz="1200" dirty="0" err="1">
                <a:solidFill>
                  <a:schemeClr val="tx1"/>
                </a:solidFill>
              </a:rPr>
              <a:t>Label:”Incident</a:t>
            </a:r>
            <a:r>
              <a:rPr lang="en-US" sz="1200" dirty="0">
                <a:solidFill>
                  <a:schemeClr val="tx1"/>
                </a:solidFill>
              </a:rPr>
              <a:t> Management”</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35471089-0AA5-224A-650F-4E02CCD3BF88}"/>
              </a:ext>
            </a:extLst>
          </p:cNvPr>
          <p:cNvCxnSpPr>
            <a:cxnSpLocks/>
            <a:stCxn id="5" idx="1"/>
            <a:endCxn id="38" idx="3"/>
          </p:cNvCxnSpPr>
          <p:nvPr/>
        </p:nvCxnSpPr>
        <p:spPr>
          <a:xfrm rot="10800000">
            <a:off x="2826606" y="3463941"/>
            <a:ext cx="855196" cy="1258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E9EFA31F-9CB1-7A2B-824C-BD8264166C1C}"/>
              </a:ext>
            </a:extLst>
          </p:cNvPr>
          <p:cNvSpPr txBox="1"/>
          <p:nvPr/>
        </p:nvSpPr>
        <p:spPr>
          <a:xfrm>
            <a:off x="2259670" y="4014489"/>
            <a:ext cx="1015074" cy="276999"/>
          </a:xfrm>
          <a:prstGeom prst="rect">
            <a:avLst/>
          </a:prstGeom>
          <a:noFill/>
        </p:spPr>
        <p:txBody>
          <a:bodyPr wrap="square" rtlCol="0">
            <a:spAutoFit/>
          </a:bodyPr>
          <a:lstStyle/>
          <a:p>
            <a:r>
              <a:rPr lang="en-US" sz="1200" dirty="0"/>
              <a:t>needs</a:t>
            </a:r>
          </a:p>
        </p:txBody>
      </p:sp>
      <p:sp>
        <p:nvSpPr>
          <p:cNvPr id="17" name="Rectangle 16">
            <a:extLst>
              <a:ext uri="{FF2B5EF4-FFF2-40B4-BE49-F238E27FC236}">
                <a16:creationId xmlns:a16="http://schemas.microsoft.com/office/drawing/2014/main" id="{658F5271-20D2-11D8-5C9F-DEEBD18B675D}"/>
              </a:ext>
            </a:extLst>
          </p:cNvPr>
          <p:cNvSpPr/>
          <p:nvPr/>
        </p:nvSpPr>
        <p:spPr>
          <a:xfrm>
            <a:off x="6605934" y="299670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Label:”Closed</a:t>
            </a:r>
            <a:r>
              <a:rPr lang="en-US" sz="1200" dirty="0">
                <a:solidFill>
                  <a:schemeClr val="tx1"/>
                </a:solidFill>
              </a:rPr>
              <a:t> route matching Incident”</a:t>
            </a:r>
          </a:p>
          <a:p>
            <a:endParaRPr lang="en-US" sz="1200" dirty="0">
              <a:solidFill>
                <a:schemeClr val="tx1"/>
              </a:solidFill>
            </a:endParaRPr>
          </a:p>
        </p:txBody>
      </p:sp>
      <p:cxnSp>
        <p:nvCxnSpPr>
          <p:cNvPr id="22" name="Straight Connector 24">
            <a:extLst>
              <a:ext uri="{FF2B5EF4-FFF2-40B4-BE49-F238E27FC236}">
                <a16:creationId xmlns:a16="http://schemas.microsoft.com/office/drawing/2014/main" id="{14B6341C-66F4-3F6F-30C6-8371490FF849}"/>
              </a:ext>
            </a:extLst>
          </p:cNvPr>
          <p:cNvCxnSpPr>
            <a:cxnSpLocks/>
            <a:stCxn id="17" idx="1"/>
            <a:endCxn id="5" idx="3"/>
          </p:cNvCxnSpPr>
          <p:nvPr/>
        </p:nvCxnSpPr>
        <p:spPr>
          <a:xfrm rot="10800000">
            <a:off x="5361832" y="3476528"/>
            <a:ext cx="1244102" cy="3349"/>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8" name="Straight Connector 24">
            <a:extLst>
              <a:ext uri="{FF2B5EF4-FFF2-40B4-BE49-F238E27FC236}">
                <a16:creationId xmlns:a16="http://schemas.microsoft.com/office/drawing/2014/main" id="{0B029A41-A346-A1EB-0B01-F1DC04763A4E}"/>
              </a:ext>
            </a:extLst>
          </p:cNvPr>
          <p:cNvCxnSpPr>
            <a:cxnSpLocks/>
            <a:stCxn id="17" idx="0"/>
            <a:endCxn id="8" idx="2"/>
          </p:cNvCxnSpPr>
          <p:nvPr/>
        </p:nvCxnSpPr>
        <p:spPr>
          <a:xfrm rot="16200000" flipV="1">
            <a:off x="6401573" y="1952324"/>
            <a:ext cx="520537" cy="156821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A3ED52E5-E1A1-0670-0E67-1AD8EB72087A}"/>
              </a:ext>
            </a:extLst>
          </p:cNvPr>
          <p:cNvSpPr txBox="1"/>
          <p:nvPr/>
        </p:nvSpPr>
        <p:spPr>
          <a:xfrm>
            <a:off x="5566131" y="3183919"/>
            <a:ext cx="1015074" cy="276999"/>
          </a:xfrm>
          <a:prstGeom prst="rect">
            <a:avLst/>
          </a:prstGeom>
          <a:noFill/>
        </p:spPr>
        <p:txBody>
          <a:bodyPr wrap="square" rtlCol="0">
            <a:spAutoFit/>
          </a:bodyPr>
          <a:lstStyle/>
          <a:p>
            <a:r>
              <a:rPr lang="en-US" sz="1200" dirty="0"/>
              <a:t>produces</a:t>
            </a:r>
          </a:p>
        </p:txBody>
      </p:sp>
      <p:cxnSp>
        <p:nvCxnSpPr>
          <p:cNvPr id="33" name="Straight Connector 24">
            <a:extLst>
              <a:ext uri="{FF2B5EF4-FFF2-40B4-BE49-F238E27FC236}">
                <a16:creationId xmlns:a16="http://schemas.microsoft.com/office/drawing/2014/main" id="{7E90412A-C63D-26DF-3E26-B4CBB892F6B3}"/>
              </a:ext>
            </a:extLst>
          </p:cNvPr>
          <p:cNvCxnSpPr>
            <a:cxnSpLocks/>
            <a:stCxn id="75" idx="0"/>
            <a:endCxn id="25" idx="1"/>
          </p:cNvCxnSpPr>
          <p:nvPr/>
        </p:nvCxnSpPr>
        <p:spPr>
          <a:xfrm rot="5400000" flipH="1" flipV="1">
            <a:off x="8730823" y="1892956"/>
            <a:ext cx="1893768" cy="216661"/>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8" name="Rectangle 37">
            <a:extLst>
              <a:ext uri="{FF2B5EF4-FFF2-40B4-BE49-F238E27FC236}">
                <a16:creationId xmlns:a16="http://schemas.microsoft.com/office/drawing/2014/main" id="{344046BF-4003-BAF8-0EF7-27257BA5B95C}"/>
              </a:ext>
            </a:extLst>
          </p:cNvPr>
          <p:cNvSpPr/>
          <p:nvPr/>
        </p:nvSpPr>
        <p:spPr>
          <a:xfrm>
            <a:off x="1146576" y="298076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ID:21499</a:t>
            </a:r>
          </a:p>
          <a:p>
            <a:r>
              <a:rPr lang="en-US" sz="1200" dirty="0" err="1">
                <a:solidFill>
                  <a:schemeClr val="tx1"/>
                </a:solidFill>
              </a:rPr>
              <a:t>Label:”Open</a:t>
            </a:r>
            <a:r>
              <a:rPr lang="en-US" sz="1200" dirty="0">
                <a:solidFill>
                  <a:schemeClr val="tx1"/>
                </a:solidFill>
              </a:rPr>
              <a:t> route matching Incident”</a:t>
            </a:r>
          </a:p>
          <a:p>
            <a:endParaRPr lang="en-US" sz="1200" dirty="0">
              <a:solidFill>
                <a:schemeClr val="tx1"/>
              </a:solidFill>
            </a:endParaRPr>
          </a:p>
        </p:txBody>
      </p:sp>
      <p:sp>
        <p:nvSpPr>
          <p:cNvPr id="65" name="TextBox 64">
            <a:extLst>
              <a:ext uri="{FF2B5EF4-FFF2-40B4-BE49-F238E27FC236}">
                <a16:creationId xmlns:a16="http://schemas.microsoft.com/office/drawing/2014/main" id="{7D7D9624-44B9-6E9A-C495-E27F86117F48}"/>
              </a:ext>
            </a:extLst>
          </p:cNvPr>
          <p:cNvSpPr txBox="1"/>
          <p:nvPr/>
        </p:nvSpPr>
        <p:spPr>
          <a:xfrm>
            <a:off x="6399138" y="2488865"/>
            <a:ext cx="1015074" cy="276999"/>
          </a:xfrm>
          <a:prstGeom prst="rect">
            <a:avLst/>
          </a:prstGeom>
          <a:noFill/>
        </p:spPr>
        <p:txBody>
          <a:bodyPr wrap="square" rtlCol="0">
            <a:spAutoFit/>
          </a:bodyPr>
          <a:lstStyle/>
          <a:p>
            <a:r>
              <a:rPr lang="en-US" sz="1200" dirty="0"/>
              <a:t>owns_0</a:t>
            </a:r>
          </a:p>
        </p:txBody>
      </p:sp>
      <p:cxnSp>
        <p:nvCxnSpPr>
          <p:cNvPr id="66" name="Straight Connector 24">
            <a:extLst>
              <a:ext uri="{FF2B5EF4-FFF2-40B4-BE49-F238E27FC236}">
                <a16:creationId xmlns:a16="http://schemas.microsoft.com/office/drawing/2014/main" id="{00F73F80-60EB-89A0-8325-780BDC95D16A}"/>
              </a:ext>
            </a:extLst>
          </p:cNvPr>
          <p:cNvCxnSpPr>
            <a:cxnSpLocks/>
            <a:stCxn id="38" idx="0"/>
            <a:endCxn id="8" idx="2"/>
          </p:cNvCxnSpPr>
          <p:nvPr/>
        </p:nvCxnSpPr>
        <p:spPr>
          <a:xfrm rot="5400000" flipH="1" flipV="1">
            <a:off x="3679861" y="782895"/>
            <a:ext cx="504601" cy="3891141"/>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7" name="TextBox 66">
            <a:extLst>
              <a:ext uri="{FF2B5EF4-FFF2-40B4-BE49-F238E27FC236}">
                <a16:creationId xmlns:a16="http://schemas.microsoft.com/office/drawing/2014/main" id="{23F181E4-D6BE-9872-EE73-F624EF8E6399}"/>
              </a:ext>
            </a:extLst>
          </p:cNvPr>
          <p:cNvSpPr txBox="1"/>
          <p:nvPr/>
        </p:nvSpPr>
        <p:spPr>
          <a:xfrm>
            <a:off x="2948941" y="2508696"/>
            <a:ext cx="1015074" cy="276999"/>
          </a:xfrm>
          <a:prstGeom prst="rect">
            <a:avLst/>
          </a:prstGeom>
          <a:noFill/>
        </p:spPr>
        <p:txBody>
          <a:bodyPr wrap="square" rtlCol="0">
            <a:spAutoFit/>
          </a:bodyPr>
          <a:lstStyle/>
          <a:p>
            <a:r>
              <a:rPr lang="en-US" sz="1200" dirty="0"/>
              <a:t>owns_0</a:t>
            </a:r>
          </a:p>
        </p:txBody>
      </p:sp>
      <p:sp>
        <p:nvSpPr>
          <p:cNvPr id="70" name="TextBox 69">
            <a:extLst>
              <a:ext uri="{FF2B5EF4-FFF2-40B4-BE49-F238E27FC236}">
                <a16:creationId xmlns:a16="http://schemas.microsoft.com/office/drawing/2014/main" id="{75B7F6F8-5AE4-DCBE-ADA1-45E950CD02D2}"/>
              </a:ext>
            </a:extLst>
          </p:cNvPr>
          <p:cNvSpPr txBox="1"/>
          <p:nvPr/>
        </p:nvSpPr>
        <p:spPr>
          <a:xfrm>
            <a:off x="2983761" y="3183919"/>
            <a:ext cx="1015074" cy="276999"/>
          </a:xfrm>
          <a:prstGeom prst="rect">
            <a:avLst/>
          </a:prstGeom>
          <a:noFill/>
        </p:spPr>
        <p:txBody>
          <a:bodyPr wrap="square" rtlCol="0">
            <a:spAutoFit/>
          </a:bodyPr>
          <a:lstStyle/>
          <a:p>
            <a:r>
              <a:rPr lang="en-US" sz="1200" dirty="0"/>
              <a:t>needs</a:t>
            </a:r>
          </a:p>
        </p:txBody>
      </p:sp>
      <p:cxnSp>
        <p:nvCxnSpPr>
          <p:cNvPr id="71" name="Straight Connector 24">
            <a:extLst>
              <a:ext uri="{FF2B5EF4-FFF2-40B4-BE49-F238E27FC236}">
                <a16:creationId xmlns:a16="http://schemas.microsoft.com/office/drawing/2014/main" id="{CF8EFFF9-FA08-F14A-78EB-26BC33F649EC}"/>
              </a:ext>
            </a:extLst>
          </p:cNvPr>
          <p:cNvCxnSpPr>
            <a:cxnSpLocks/>
            <a:stCxn id="10" idx="1"/>
            <a:endCxn id="13" idx="1"/>
          </p:cNvCxnSpPr>
          <p:nvPr/>
        </p:nvCxnSpPr>
        <p:spPr>
          <a:xfrm rot="10800000">
            <a:off x="2292436" y="1992991"/>
            <a:ext cx="1154990" cy="4007645"/>
          </a:xfrm>
          <a:prstGeom prst="bentConnector3">
            <a:avLst>
              <a:gd name="adj1" fmla="val 224336"/>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75" name="Rectangle 74">
            <a:extLst>
              <a:ext uri="{FF2B5EF4-FFF2-40B4-BE49-F238E27FC236}">
                <a16:creationId xmlns:a16="http://schemas.microsoft.com/office/drawing/2014/main" id="{B519EC6A-BE10-1B65-C23F-BA2B28DBA0AB}"/>
              </a:ext>
            </a:extLst>
          </p:cNvPr>
          <p:cNvSpPr/>
          <p:nvPr/>
        </p:nvSpPr>
        <p:spPr>
          <a:xfrm>
            <a:off x="8545067" y="2948170"/>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ID:63218</a:t>
            </a:r>
          </a:p>
          <a:p>
            <a:r>
              <a:rPr lang="en-US" sz="1200" dirty="0" err="1">
                <a:solidFill>
                  <a:schemeClr val="tx1"/>
                </a:solidFill>
              </a:rPr>
              <a:t>Label:”Incident</a:t>
            </a:r>
            <a:r>
              <a:rPr lang="en-US" sz="1200" dirty="0">
                <a:solidFill>
                  <a:schemeClr val="tx1"/>
                </a:solidFill>
              </a:rPr>
              <a:t> mgt 1”</a:t>
            </a:r>
          </a:p>
          <a:p>
            <a:br>
              <a:rPr lang="en-US" sz="1200" dirty="0">
                <a:solidFill>
                  <a:schemeClr val="tx1"/>
                </a:solidFill>
              </a:rPr>
            </a:br>
            <a:endParaRPr lang="en-US" sz="1200" dirty="0">
              <a:solidFill>
                <a:schemeClr val="tx1"/>
              </a:solidFill>
            </a:endParaRPr>
          </a:p>
        </p:txBody>
      </p:sp>
      <p:sp>
        <p:nvSpPr>
          <p:cNvPr id="78" name="TextBox 77">
            <a:extLst>
              <a:ext uri="{FF2B5EF4-FFF2-40B4-BE49-F238E27FC236}">
                <a16:creationId xmlns:a16="http://schemas.microsoft.com/office/drawing/2014/main" id="{78AC3332-7296-2FBF-C643-BB13AA65D7C2}"/>
              </a:ext>
            </a:extLst>
          </p:cNvPr>
          <p:cNvSpPr txBox="1"/>
          <p:nvPr/>
        </p:nvSpPr>
        <p:spPr>
          <a:xfrm>
            <a:off x="9569376" y="2456200"/>
            <a:ext cx="1015074" cy="276999"/>
          </a:xfrm>
          <a:prstGeom prst="rect">
            <a:avLst/>
          </a:prstGeom>
          <a:noFill/>
        </p:spPr>
        <p:txBody>
          <a:bodyPr wrap="square" rtlCol="0">
            <a:spAutoFit/>
          </a:bodyPr>
          <a:lstStyle/>
          <a:p>
            <a:r>
              <a:rPr lang="en-US" sz="1200" dirty="0"/>
              <a:t>owns_0</a:t>
            </a:r>
          </a:p>
        </p:txBody>
      </p:sp>
      <p:cxnSp>
        <p:nvCxnSpPr>
          <p:cNvPr id="79" name="Straight Connector 24">
            <a:extLst>
              <a:ext uri="{FF2B5EF4-FFF2-40B4-BE49-F238E27FC236}">
                <a16:creationId xmlns:a16="http://schemas.microsoft.com/office/drawing/2014/main" id="{B1E742BD-73EE-CE8E-BF27-FA68D87EF2C3}"/>
              </a:ext>
            </a:extLst>
          </p:cNvPr>
          <p:cNvCxnSpPr>
            <a:cxnSpLocks/>
            <a:stCxn id="5" idx="2"/>
            <a:endCxn id="75" idx="2"/>
          </p:cNvCxnSpPr>
          <p:nvPr/>
        </p:nvCxnSpPr>
        <p:spPr>
          <a:xfrm rot="5400000" flipH="1" flipV="1">
            <a:off x="7023006" y="1413330"/>
            <a:ext cx="45182" cy="5047560"/>
          </a:xfrm>
          <a:prstGeom prst="bentConnector3">
            <a:avLst>
              <a:gd name="adj1" fmla="val -505954"/>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82" name="TextBox 81">
            <a:extLst>
              <a:ext uri="{FF2B5EF4-FFF2-40B4-BE49-F238E27FC236}">
                <a16:creationId xmlns:a16="http://schemas.microsoft.com/office/drawing/2014/main" id="{56343BB5-4B79-EDCB-8546-395018B970AC}"/>
              </a:ext>
            </a:extLst>
          </p:cNvPr>
          <p:cNvSpPr txBox="1"/>
          <p:nvPr/>
        </p:nvSpPr>
        <p:spPr>
          <a:xfrm>
            <a:off x="6145974" y="3959376"/>
            <a:ext cx="1143546" cy="276999"/>
          </a:xfrm>
          <a:prstGeom prst="rect">
            <a:avLst/>
          </a:prstGeom>
          <a:noFill/>
        </p:spPr>
        <p:txBody>
          <a:bodyPr wrap="square" rtlCol="0">
            <a:spAutoFit/>
          </a:bodyPr>
          <a:lstStyle/>
          <a:p>
            <a:r>
              <a:rPr lang="en-US" sz="1200" dirty="0"/>
              <a:t>Implements_5</a:t>
            </a:r>
          </a:p>
        </p:txBody>
      </p:sp>
      <p:sp>
        <p:nvSpPr>
          <p:cNvPr id="50" name="Rectangle 49">
            <a:extLst>
              <a:ext uri="{FF2B5EF4-FFF2-40B4-BE49-F238E27FC236}">
                <a16:creationId xmlns:a16="http://schemas.microsoft.com/office/drawing/2014/main" id="{A73014C3-7DB6-C81C-7A86-8C6AE0474F56}"/>
              </a:ext>
            </a:extLst>
          </p:cNvPr>
          <p:cNvSpPr/>
          <p:nvPr/>
        </p:nvSpPr>
        <p:spPr>
          <a:xfrm>
            <a:off x="5449214" y="4366344"/>
            <a:ext cx="1680030" cy="71835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ID:33338</a:t>
            </a:r>
          </a:p>
          <a:p>
            <a:r>
              <a:rPr lang="en-US" sz="1200" dirty="0" err="1">
                <a:solidFill>
                  <a:schemeClr val="tx1"/>
                </a:solidFill>
              </a:rPr>
              <a:t>Label:”Manager</a:t>
            </a:r>
            <a:r>
              <a:rPr lang="en-US" sz="1200" dirty="0">
                <a:solidFill>
                  <a:schemeClr val="tx1"/>
                </a:solidFill>
              </a:rPr>
              <a:t>”</a:t>
            </a:r>
            <a:br>
              <a:rPr lang="en-US" sz="1200" dirty="0">
                <a:solidFill>
                  <a:schemeClr val="tx1"/>
                </a:solidFill>
              </a:rPr>
            </a:br>
            <a:endParaRPr lang="en-US" sz="1200" dirty="0">
              <a:solidFill>
                <a:schemeClr val="tx1"/>
              </a:solidFill>
            </a:endParaRPr>
          </a:p>
        </p:txBody>
      </p:sp>
      <p:cxnSp>
        <p:nvCxnSpPr>
          <p:cNvPr id="51" name="Straight Connector 24">
            <a:extLst>
              <a:ext uri="{FF2B5EF4-FFF2-40B4-BE49-F238E27FC236}">
                <a16:creationId xmlns:a16="http://schemas.microsoft.com/office/drawing/2014/main" id="{E1D14F00-9A05-F4C2-0323-8D7A3CF3723D}"/>
              </a:ext>
            </a:extLst>
          </p:cNvPr>
          <p:cNvCxnSpPr>
            <a:cxnSpLocks/>
            <a:stCxn id="50" idx="1"/>
            <a:endCxn id="5" idx="2"/>
          </p:cNvCxnSpPr>
          <p:nvPr/>
        </p:nvCxnSpPr>
        <p:spPr>
          <a:xfrm rot="10800000">
            <a:off x="4521818" y="3959701"/>
            <a:ext cx="927397" cy="765822"/>
          </a:xfrm>
          <a:prstGeom prst="bentConnector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54" name="TextBox 53">
            <a:extLst>
              <a:ext uri="{FF2B5EF4-FFF2-40B4-BE49-F238E27FC236}">
                <a16:creationId xmlns:a16="http://schemas.microsoft.com/office/drawing/2014/main" id="{918A37AA-F729-D2FE-0B6D-ABF95C56147E}"/>
              </a:ext>
            </a:extLst>
          </p:cNvPr>
          <p:cNvSpPr txBox="1"/>
          <p:nvPr/>
        </p:nvSpPr>
        <p:spPr>
          <a:xfrm>
            <a:off x="4486515" y="4424639"/>
            <a:ext cx="1015074" cy="276999"/>
          </a:xfrm>
          <a:prstGeom prst="rect">
            <a:avLst/>
          </a:prstGeom>
          <a:noFill/>
        </p:spPr>
        <p:txBody>
          <a:bodyPr wrap="square" rtlCol="0">
            <a:spAutoFit/>
          </a:bodyPr>
          <a:lstStyle/>
          <a:p>
            <a:r>
              <a:rPr lang="en-US" sz="1200" dirty="0" err="1"/>
              <a:t>ofCapability</a:t>
            </a:r>
            <a:endParaRPr lang="en-US" sz="1200" dirty="0"/>
          </a:p>
        </p:txBody>
      </p:sp>
      <p:cxnSp>
        <p:nvCxnSpPr>
          <p:cNvPr id="55" name="Straight Connector 24">
            <a:extLst>
              <a:ext uri="{FF2B5EF4-FFF2-40B4-BE49-F238E27FC236}">
                <a16:creationId xmlns:a16="http://schemas.microsoft.com/office/drawing/2014/main" id="{8631F915-32FE-D0AA-F07D-83552A7FBA65}"/>
              </a:ext>
            </a:extLst>
          </p:cNvPr>
          <p:cNvCxnSpPr>
            <a:cxnSpLocks/>
            <a:stCxn id="50" idx="2"/>
            <a:endCxn id="18" idx="0"/>
          </p:cNvCxnSpPr>
          <p:nvPr/>
        </p:nvCxnSpPr>
        <p:spPr>
          <a:xfrm rot="16200000" flipH="1">
            <a:off x="6536992" y="4836937"/>
            <a:ext cx="419870" cy="915397"/>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56113266-D153-5820-354D-C2932B0BF120}"/>
              </a:ext>
            </a:extLst>
          </p:cNvPr>
          <p:cNvSpPr txBox="1"/>
          <p:nvPr/>
        </p:nvSpPr>
        <p:spPr>
          <a:xfrm>
            <a:off x="7204626" y="5200687"/>
            <a:ext cx="1015074" cy="276999"/>
          </a:xfrm>
          <a:prstGeom prst="rect">
            <a:avLst/>
          </a:prstGeom>
          <a:noFill/>
        </p:spPr>
        <p:txBody>
          <a:bodyPr wrap="square" rtlCol="0">
            <a:spAutoFit/>
          </a:bodyPr>
          <a:lstStyle/>
          <a:p>
            <a:r>
              <a:rPr lang="en-US" sz="1200" dirty="0"/>
              <a:t>assignTo_2</a:t>
            </a:r>
          </a:p>
        </p:txBody>
      </p:sp>
      <p:cxnSp>
        <p:nvCxnSpPr>
          <p:cNvPr id="61" name="Straight Connector 24">
            <a:extLst>
              <a:ext uri="{FF2B5EF4-FFF2-40B4-BE49-F238E27FC236}">
                <a16:creationId xmlns:a16="http://schemas.microsoft.com/office/drawing/2014/main" id="{07F0A2DC-1F30-0AFD-5558-7FE069B3FAAC}"/>
              </a:ext>
            </a:extLst>
          </p:cNvPr>
          <p:cNvCxnSpPr>
            <a:cxnSpLocks/>
            <a:stCxn id="50" idx="3"/>
            <a:endCxn id="75" idx="2"/>
          </p:cNvCxnSpPr>
          <p:nvPr/>
        </p:nvCxnSpPr>
        <p:spPr>
          <a:xfrm flipV="1">
            <a:off x="7129244" y="3914519"/>
            <a:ext cx="2440133" cy="811004"/>
          </a:xfrm>
          <a:prstGeom prst="bentConnector2">
            <a:avLst/>
          </a:prstGeom>
          <a:ln w="25400">
            <a:solidFill>
              <a:srgbClr val="00B050"/>
            </a:solidFill>
            <a:headEnd type="arrow" w="lg" len="lg"/>
          </a:ln>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0665495F-C5BA-470E-DFFE-805C338B5A4C}"/>
              </a:ext>
            </a:extLst>
          </p:cNvPr>
          <p:cNvSpPr txBox="1"/>
          <p:nvPr/>
        </p:nvSpPr>
        <p:spPr>
          <a:xfrm>
            <a:off x="7880698" y="4420411"/>
            <a:ext cx="1143546" cy="276999"/>
          </a:xfrm>
          <a:prstGeom prst="rect">
            <a:avLst/>
          </a:prstGeom>
          <a:noFill/>
        </p:spPr>
        <p:txBody>
          <a:bodyPr wrap="square" rtlCol="0">
            <a:spAutoFit/>
          </a:bodyPr>
          <a:lstStyle/>
          <a:p>
            <a:r>
              <a:rPr lang="en-US" sz="1200" dirty="0">
                <a:solidFill>
                  <a:srgbClr val="00B050"/>
                </a:solidFill>
              </a:rPr>
              <a:t>aggregates_2</a:t>
            </a:r>
          </a:p>
        </p:txBody>
      </p:sp>
    </p:spTree>
    <p:extLst>
      <p:ext uri="{BB962C8B-B14F-4D97-AF65-F5344CB8AC3E}">
        <p14:creationId xmlns:p14="http://schemas.microsoft.com/office/powerpoint/2010/main" val="835556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FA196230-E3FB-7C6F-DDE3-0934A34A1D86}"/>
              </a:ext>
            </a:extLst>
          </p:cNvPr>
          <p:cNvSpPr/>
          <p:nvPr/>
        </p:nvSpPr>
        <p:spPr>
          <a:xfrm>
            <a:off x="9120123" y="2988175"/>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4" name="Straight Connector 24">
            <a:extLst>
              <a:ext uri="{FF2B5EF4-FFF2-40B4-BE49-F238E27FC236}">
                <a16:creationId xmlns:a16="http://schemas.microsoft.com/office/drawing/2014/main" id="{4C9192E0-F4BB-6E07-6CDA-C24B6463392F}"/>
              </a:ext>
            </a:extLst>
          </p:cNvPr>
          <p:cNvCxnSpPr>
            <a:cxnSpLocks/>
            <a:stCxn id="25" idx="2"/>
            <a:endCxn id="3" idx="0"/>
          </p:cNvCxnSpPr>
          <p:nvPr/>
        </p:nvCxnSpPr>
        <p:spPr>
          <a:xfrm>
            <a:off x="10144433" y="2224440"/>
            <a:ext cx="0" cy="763735"/>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0FB4675-D10A-6152-429A-7A576C747DC2}"/>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Tree>
    <p:extLst>
      <p:ext uri="{BB962C8B-B14F-4D97-AF65-F5344CB8AC3E}">
        <p14:creationId xmlns:p14="http://schemas.microsoft.com/office/powerpoint/2010/main" val="2142837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FA196230-E3FB-7C6F-DDE3-0934A34A1D86}"/>
              </a:ext>
            </a:extLst>
          </p:cNvPr>
          <p:cNvSpPr/>
          <p:nvPr/>
        </p:nvSpPr>
        <p:spPr>
          <a:xfrm>
            <a:off x="9120123" y="2988175"/>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4" name="Straight Connector 24">
            <a:extLst>
              <a:ext uri="{FF2B5EF4-FFF2-40B4-BE49-F238E27FC236}">
                <a16:creationId xmlns:a16="http://schemas.microsoft.com/office/drawing/2014/main" id="{4C9192E0-F4BB-6E07-6CDA-C24B6463392F}"/>
              </a:ext>
            </a:extLst>
          </p:cNvPr>
          <p:cNvCxnSpPr>
            <a:cxnSpLocks/>
            <a:stCxn id="25" idx="2"/>
            <a:endCxn id="3" idx="0"/>
          </p:cNvCxnSpPr>
          <p:nvPr/>
        </p:nvCxnSpPr>
        <p:spPr>
          <a:xfrm>
            <a:off x="10144433" y="2224440"/>
            <a:ext cx="0" cy="763735"/>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0FB4675-D10A-6152-429A-7A576C747DC2}"/>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6" name="Rectangle 5">
            <a:extLst>
              <a:ext uri="{FF2B5EF4-FFF2-40B4-BE49-F238E27FC236}">
                <a16:creationId xmlns:a16="http://schemas.microsoft.com/office/drawing/2014/main" id="{2A86349C-885D-487A-0A1B-1CE140377C18}"/>
              </a:ext>
            </a:extLst>
          </p:cNvPr>
          <p:cNvSpPr/>
          <p:nvPr/>
        </p:nvSpPr>
        <p:spPr>
          <a:xfrm>
            <a:off x="9120123" y="395452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ID:02098</a:t>
            </a:r>
          </a:p>
          <a:p>
            <a:r>
              <a:rPr lang="en-US" sz="1200" dirty="0" err="1">
                <a:solidFill>
                  <a:schemeClr val="tx1"/>
                </a:solidFill>
              </a:rPr>
              <a:t>Label:”Route</a:t>
            </a:r>
            <a:r>
              <a:rPr lang="en-US" sz="1200" dirty="0">
                <a:solidFill>
                  <a:schemeClr val="tx1"/>
                </a:solidFill>
              </a:rPr>
              <a:t> Finding Dept”</a:t>
            </a:r>
          </a:p>
          <a:p>
            <a:br>
              <a:rPr lang="en-US" sz="1200" dirty="0">
                <a:solidFill>
                  <a:schemeClr val="tx1"/>
                </a:solidFill>
              </a:rPr>
            </a:br>
            <a:endParaRPr lang="en-US" sz="1200" dirty="0">
              <a:solidFill>
                <a:schemeClr val="tx1"/>
              </a:solidFill>
            </a:endParaRPr>
          </a:p>
        </p:txBody>
      </p:sp>
    </p:spTree>
    <p:extLst>
      <p:ext uri="{BB962C8B-B14F-4D97-AF65-F5344CB8AC3E}">
        <p14:creationId xmlns:p14="http://schemas.microsoft.com/office/powerpoint/2010/main" val="3164616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4" name="Rectangle 3">
            <a:extLst>
              <a:ext uri="{FF2B5EF4-FFF2-40B4-BE49-F238E27FC236}">
                <a16:creationId xmlns:a16="http://schemas.microsoft.com/office/drawing/2014/main" id="{99F2DE0B-C0CE-D9B0-8502-5CB9D95FD976}"/>
              </a:ext>
            </a:extLst>
          </p:cNvPr>
          <p:cNvSpPr/>
          <p:nvPr/>
        </p:nvSpPr>
        <p:spPr>
          <a:xfrm>
            <a:off x="436044" y="4397482"/>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ID:28318</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 name="Rectangle 4">
            <a:extLst>
              <a:ext uri="{FF2B5EF4-FFF2-40B4-BE49-F238E27FC236}">
                <a16:creationId xmlns:a16="http://schemas.microsoft.com/office/drawing/2014/main" id="{FEA28643-1ADE-2B83-C1E4-161A9BFBFDCE}"/>
              </a:ext>
            </a:extLst>
          </p:cNvPr>
          <p:cNvSpPr/>
          <p:nvPr/>
        </p:nvSpPr>
        <p:spPr>
          <a:xfrm>
            <a:off x="436044" y="536383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1B7F0372-93F3-B021-C979-BFC31BF1A0CC}"/>
              </a:ext>
            </a:extLst>
          </p:cNvPr>
          <p:cNvCxnSpPr>
            <a:cxnSpLocks/>
            <a:stCxn id="3" idx="1"/>
            <a:endCxn id="2" idx="1"/>
          </p:cNvCxnSpPr>
          <p:nvPr/>
        </p:nvCxnSpPr>
        <p:spPr>
          <a:xfrm rot="10800000">
            <a:off x="436044" y="1767201"/>
            <a:ext cx="12700" cy="2144975"/>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9" name="Straight Connector 24">
            <a:extLst>
              <a:ext uri="{FF2B5EF4-FFF2-40B4-BE49-F238E27FC236}">
                <a16:creationId xmlns:a16="http://schemas.microsoft.com/office/drawing/2014/main" id="{B50F6DA8-DF08-4DAC-DA32-3FBEB95565D1}"/>
              </a:ext>
            </a:extLst>
          </p:cNvPr>
          <p:cNvCxnSpPr>
            <a:cxnSpLocks/>
            <a:stCxn id="4" idx="1"/>
            <a:endCxn id="2" idx="1"/>
          </p:cNvCxnSpPr>
          <p:nvPr/>
        </p:nvCxnSpPr>
        <p:spPr>
          <a:xfrm rot="10800000">
            <a:off x="436044" y="1767201"/>
            <a:ext cx="12700" cy="3113457"/>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2" name="Straight Connector 24">
            <a:extLst>
              <a:ext uri="{FF2B5EF4-FFF2-40B4-BE49-F238E27FC236}">
                <a16:creationId xmlns:a16="http://schemas.microsoft.com/office/drawing/2014/main" id="{20605D9C-9D6B-CDB0-5ECE-4FF822EAFA29}"/>
              </a:ext>
            </a:extLst>
          </p:cNvPr>
          <p:cNvCxnSpPr>
            <a:cxnSpLocks/>
            <a:stCxn id="5" idx="1"/>
            <a:endCxn id="2" idx="1"/>
          </p:cNvCxnSpPr>
          <p:nvPr/>
        </p:nvCxnSpPr>
        <p:spPr>
          <a:xfrm rot="10800000">
            <a:off x="436044" y="1767200"/>
            <a:ext cx="12700" cy="4079806"/>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DCB5801-72E6-A387-61CC-887585ED4C8F}"/>
              </a:ext>
            </a:extLst>
          </p:cNvPr>
          <p:cNvSpPr txBox="1"/>
          <p:nvPr/>
        </p:nvSpPr>
        <p:spPr>
          <a:xfrm>
            <a:off x="2346950" y="1490198"/>
            <a:ext cx="1015074" cy="276999"/>
          </a:xfrm>
          <a:prstGeom prst="rect">
            <a:avLst/>
          </a:prstGeom>
          <a:noFill/>
        </p:spPr>
        <p:txBody>
          <a:bodyPr wrap="square" rtlCol="0">
            <a:spAutoFit/>
          </a:bodyPr>
          <a:lstStyle/>
          <a:p>
            <a:r>
              <a:rPr lang="en-US" sz="1200" dirty="0" err="1"/>
              <a:t>ofCapability</a:t>
            </a:r>
            <a:endParaRPr lang="en-US" sz="1200" dirty="0"/>
          </a:p>
        </p:txBody>
      </p:sp>
      <p:sp>
        <p:nvSpPr>
          <p:cNvPr id="22" name="TextBox 21">
            <a:extLst>
              <a:ext uri="{FF2B5EF4-FFF2-40B4-BE49-F238E27FC236}">
                <a16:creationId xmlns:a16="http://schemas.microsoft.com/office/drawing/2014/main" id="{16C55623-AD6B-4ADD-C459-23B7824A5E32}"/>
              </a:ext>
            </a:extLst>
          </p:cNvPr>
          <p:cNvSpPr txBox="1"/>
          <p:nvPr/>
        </p:nvSpPr>
        <p:spPr>
          <a:xfrm>
            <a:off x="6209254" y="1450588"/>
            <a:ext cx="1220162" cy="276999"/>
          </a:xfrm>
          <a:prstGeom prst="rect">
            <a:avLst/>
          </a:prstGeom>
          <a:noFill/>
        </p:spPr>
        <p:txBody>
          <a:bodyPr wrap="square" rtlCol="0">
            <a:spAutoFit/>
          </a:bodyPr>
          <a:lstStyle/>
          <a:p>
            <a:r>
              <a:rPr lang="en-US" sz="1200" dirty="0"/>
              <a:t>Implements_7</a:t>
            </a: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32" name="Straight Connector 24">
            <a:extLst>
              <a:ext uri="{FF2B5EF4-FFF2-40B4-BE49-F238E27FC236}">
                <a16:creationId xmlns:a16="http://schemas.microsoft.com/office/drawing/2014/main" id="{EE9BAC2B-8E0C-FB68-D65E-1EBFF9EF35A6}"/>
              </a:ext>
            </a:extLst>
          </p:cNvPr>
          <p:cNvCxnSpPr>
            <a:cxnSpLocks/>
            <a:stCxn id="31" idx="0"/>
            <a:endCxn id="25" idx="1"/>
          </p:cNvCxnSpPr>
          <p:nvPr/>
        </p:nvCxnSpPr>
        <p:spPr>
          <a:xfrm rot="5400000" flipH="1" flipV="1">
            <a:off x="5817215" y="126091"/>
            <a:ext cx="1687733" cy="4918084"/>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30E95574-24BD-4DE6-A5D8-5675D857B63C}"/>
              </a:ext>
            </a:extLst>
          </p:cNvPr>
          <p:cNvSpPr/>
          <p:nvPr/>
        </p:nvSpPr>
        <p:spPr>
          <a:xfrm>
            <a:off x="436044" y="3429000"/>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ID:28317</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8" name="Rectangle 57">
            <a:extLst>
              <a:ext uri="{FF2B5EF4-FFF2-40B4-BE49-F238E27FC236}">
                <a16:creationId xmlns:a16="http://schemas.microsoft.com/office/drawing/2014/main" id="{9F91EA89-99D1-8D29-CBBC-299B68B378D7}"/>
              </a:ext>
            </a:extLst>
          </p:cNvPr>
          <p:cNvSpPr/>
          <p:nvPr/>
        </p:nvSpPr>
        <p:spPr>
          <a:xfrm>
            <a:off x="9120123" y="3916557"/>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58" idx="0"/>
          </p:cNvCxnSpPr>
          <p:nvPr/>
        </p:nvCxnSpPr>
        <p:spPr>
          <a:xfrm>
            <a:off x="10144433" y="2224440"/>
            <a:ext cx="0" cy="1692117"/>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29" name="Rectangle 28">
            <a:extLst>
              <a:ext uri="{FF2B5EF4-FFF2-40B4-BE49-F238E27FC236}">
                <a16:creationId xmlns:a16="http://schemas.microsoft.com/office/drawing/2014/main" id="{6E87204D-A695-04E7-3786-C9E40C803460}"/>
              </a:ext>
            </a:extLst>
          </p:cNvPr>
          <p:cNvSpPr/>
          <p:nvPr/>
        </p:nvSpPr>
        <p:spPr>
          <a:xfrm>
            <a:off x="3362024" y="4397481"/>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ID:33335</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0" name="Rectangle 29">
            <a:extLst>
              <a:ext uri="{FF2B5EF4-FFF2-40B4-BE49-F238E27FC236}">
                <a16:creationId xmlns:a16="http://schemas.microsoft.com/office/drawing/2014/main" id="{CCE1EAED-BD17-B3AC-7F38-4FF6AC8A2E15}"/>
              </a:ext>
            </a:extLst>
          </p:cNvPr>
          <p:cNvSpPr/>
          <p:nvPr/>
        </p:nvSpPr>
        <p:spPr>
          <a:xfrm>
            <a:off x="3362024" y="53638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ID:33336</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sp>
        <p:nvSpPr>
          <p:cNvPr id="31" name="Rectangle 30">
            <a:extLst>
              <a:ext uri="{FF2B5EF4-FFF2-40B4-BE49-F238E27FC236}">
                <a16:creationId xmlns:a16="http://schemas.microsoft.com/office/drawing/2014/main" id="{E98DCF4B-ADD0-4BDC-68C3-165F9BC19D48}"/>
              </a:ext>
            </a:extLst>
          </p:cNvPr>
          <p:cNvSpPr/>
          <p:nvPr/>
        </p:nvSpPr>
        <p:spPr>
          <a:xfrm>
            <a:off x="3362024" y="3428999"/>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ID:33334</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grpSp>
        <p:nvGrpSpPr>
          <p:cNvPr id="40" name="Group 39">
            <a:extLst>
              <a:ext uri="{FF2B5EF4-FFF2-40B4-BE49-F238E27FC236}">
                <a16:creationId xmlns:a16="http://schemas.microsoft.com/office/drawing/2014/main" id="{74F30AB7-A8AE-3A3A-A6E9-3AEF5E5E66EF}"/>
              </a:ext>
            </a:extLst>
          </p:cNvPr>
          <p:cNvGrpSpPr/>
          <p:nvPr/>
        </p:nvGrpSpPr>
        <p:grpSpPr>
          <a:xfrm>
            <a:off x="2113421" y="3781544"/>
            <a:ext cx="1248603" cy="261257"/>
            <a:chOff x="2113421" y="3781544"/>
            <a:chExt cx="1248603" cy="261257"/>
          </a:xfrm>
        </p:grpSpPr>
        <p:cxnSp>
          <p:nvCxnSpPr>
            <p:cNvPr id="36" name="Straight Connector 24">
              <a:extLst>
                <a:ext uri="{FF2B5EF4-FFF2-40B4-BE49-F238E27FC236}">
                  <a16:creationId xmlns:a16="http://schemas.microsoft.com/office/drawing/2014/main" id="{36332341-2F00-633B-D568-56DD982E617B}"/>
                </a:ext>
              </a:extLst>
            </p:cNvPr>
            <p:cNvCxnSpPr>
              <a:cxnSpLocks/>
              <a:stCxn id="3" idx="3"/>
              <a:endCxn id="31" idx="1"/>
            </p:cNvCxnSpPr>
            <p:nvPr/>
          </p:nvCxnSpPr>
          <p:spPr>
            <a:xfrm flipV="1">
              <a:off x="2116074" y="3912174"/>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BC4BF2EA-DF56-95BB-487E-CFE039DE2968}"/>
                </a:ext>
              </a:extLst>
            </p:cNvPr>
            <p:cNvSpPr/>
            <p:nvPr/>
          </p:nvSpPr>
          <p:spPr>
            <a:xfrm rot="16200000">
              <a:off x="2091341" y="3803624"/>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0B4AF631-E78B-C6F4-2C64-85B0278CF875}"/>
              </a:ext>
            </a:extLst>
          </p:cNvPr>
          <p:cNvGrpSpPr/>
          <p:nvPr/>
        </p:nvGrpSpPr>
        <p:grpSpPr>
          <a:xfrm>
            <a:off x="2113421" y="4748578"/>
            <a:ext cx="1248603" cy="261257"/>
            <a:chOff x="2113421" y="3814202"/>
            <a:chExt cx="1248603" cy="261257"/>
          </a:xfrm>
        </p:grpSpPr>
        <p:cxnSp>
          <p:nvCxnSpPr>
            <p:cNvPr id="46" name="Straight Connector 24">
              <a:extLst>
                <a:ext uri="{FF2B5EF4-FFF2-40B4-BE49-F238E27FC236}">
                  <a16:creationId xmlns:a16="http://schemas.microsoft.com/office/drawing/2014/main" id="{F7C48334-7829-085F-F04D-5BE5CE7CDFFE}"/>
                </a:ext>
              </a:extLst>
            </p:cNvPr>
            <p:cNvCxnSpPr>
              <a:cxnSpLocks/>
              <a:stCxn id="4" idx="3"/>
              <a:endCxn id="29" idx="1"/>
            </p:cNvCxnSpPr>
            <p:nvPr/>
          </p:nvCxnSpPr>
          <p:spPr>
            <a:xfrm flipV="1">
              <a:off x="2116074" y="3946280"/>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47" name="Isosceles Triangle 46">
              <a:extLst>
                <a:ext uri="{FF2B5EF4-FFF2-40B4-BE49-F238E27FC236}">
                  <a16:creationId xmlns:a16="http://schemas.microsoft.com/office/drawing/2014/main" id="{20476EEC-B3F2-6994-E382-25ABB8842902}"/>
                </a:ext>
              </a:extLst>
            </p:cNvPr>
            <p:cNvSpPr/>
            <p:nvPr/>
          </p:nvSpPr>
          <p:spPr>
            <a:xfrm rot="16200000">
              <a:off x="2091341" y="3836282"/>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475B94F8-E35F-12D8-85FC-E309454F022D}"/>
              </a:ext>
            </a:extLst>
          </p:cNvPr>
          <p:cNvGrpSpPr/>
          <p:nvPr/>
        </p:nvGrpSpPr>
        <p:grpSpPr>
          <a:xfrm>
            <a:off x="2113421" y="5715612"/>
            <a:ext cx="1248603" cy="261257"/>
            <a:chOff x="2113421" y="3846860"/>
            <a:chExt cx="1248603" cy="261257"/>
          </a:xfrm>
        </p:grpSpPr>
        <p:cxnSp>
          <p:nvCxnSpPr>
            <p:cNvPr id="50" name="Straight Connector 24">
              <a:extLst>
                <a:ext uri="{FF2B5EF4-FFF2-40B4-BE49-F238E27FC236}">
                  <a16:creationId xmlns:a16="http://schemas.microsoft.com/office/drawing/2014/main" id="{26B573ED-593E-D69C-F32F-2A38DCD67B0E}"/>
                </a:ext>
              </a:extLst>
            </p:cNvPr>
            <p:cNvCxnSpPr>
              <a:cxnSpLocks/>
              <a:stCxn id="5" idx="3"/>
              <a:endCxn id="30" idx="1"/>
            </p:cNvCxnSpPr>
            <p:nvPr/>
          </p:nvCxnSpPr>
          <p:spPr>
            <a:xfrm flipV="1">
              <a:off x="2116074" y="3978253"/>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8DB7D4D3-2AF9-C992-BEDE-F112820500BF}"/>
                </a:ext>
              </a:extLst>
            </p:cNvPr>
            <p:cNvSpPr/>
            <p:nvPr/>
          </p:nvSpPr>
          <p:spPr>
            <a:xfrm rot="16200000">
              <a:off x="2091341" y="3868940"/>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82913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4" name="Rectangle 3">
            <a:extLst>
              <a:ext uri="{FF2B5EF4-FFF2-40B4-BE49-F238E27FC236}">
                <a16:creationId xmlns:a16="http://schemas.microsoft.com/office/drawing/2014/main" id="{99F2DE0B-C0CE-D9B0-8502-5CB9D95FD976}"/>
              </a:ext>
            </a:extLst>
          </p:cNvPr>
          <p:cNvSpPr/>
          <p:nvPr/>
        </p:nvSpPr>
        <p:spPr>
          <a:xfrm>
            <a:off x="436044" y="4397482"/>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ID:28318</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 name="Rectangle 4">
            <a:extLst>
              <a:ext uri="{FF2B5EF4-FFF2-40B4-BE49-F238E27FC236}">
                <a16:creationId xmlns:a16="http://schemas.microsoft.com/office/drawing/2014/main" id="{FEA28643-1ADE-2B83-C1E4-161A9BFBFDCE}"/>
              </a:ext>
            </a:extLst>
          </p:cNvPr>
          <p:cNvSpPr/>
          <p:nvPr/>
        </p:nvSpPr>
        <p:spPr>
          <a:xfrm>
            <a:off x="436044" y="536383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1B7F0372-93F3-B021-C979-BFC31BF1A0CC}"/>
              </a:ext>
            </a:extLst>
          </p:cNvPr>
          <p:cNvCxnSpPr>
            <a:cxnSpLocks/>
            <a:stCxn id="3" idx="1"/>
            <a:endCxn id="2" idx="1"/>
          </p:cNvCxnSpPr>
          <p:nvPr/>
        </p:nvCxnSpPr>
        <p:spPr>
          <a:xfrm rot="10800000">
            <a:off x="436044" y="1767201"/>
            <a:ext cx="12700" cy="2144975"/>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9" name="Straight Connector 24">
            <a:extLst>
              <a:ext uri="{FF2B5EF4-FFF2-40B4-BE49-F238E27FC236}">
                <a16:creationId xmlns:a16="http://schemas.microsoft.com/office/drawing/2014/main" id="{B50F6DA8-DF08-4DAC-DA32-3FBEB95565D1}"/>
              </a:ext>
            </a:extLst>
          </p:cNvPr>
          <p:cNvCxnSpPr>
            <a:cxnSpLocks/>
            <a:stCxn id="4" idx="1"/>
            <a:endCxn id="2" idx="1"/>
          </p:cNvCxnSpPr>
          <p:nvPr/>
        </p:nvCxnSpPr>
        <p:spPr>
          <a:xfrm rot="10800000">
            <a:off x="436044" y="1767201"/>
            <a:ext cx="12700" cy="3113457"/>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2" name="Straight Connector 24">
            <a:extLst>
              <a:ext uri="{FF2B5EF4-FFF2-40B4-BE49-F238E27FC236}">
                <a16:creationId xmlns:a16="http://schemas.microsoft.com/office/drawing/2014/main" id="{20605D9C-9D6B-CDB0-5ECE-4FF822EAFA29}"/>
              </a:ext>
            </a:extLst>
          </p:cNvPr>
          <p:cNvCxnSpPr>
            <a:cxnSpLocks/>
            <a:stCxn id="5" idx="1"/>
            <a:endCxn id="2" idx="1"/>
          </p:cNvCxnSpPr>
          <p:nvPr/>
        </p:nvCxnSpPr>
        <p:spPr>
          <a:xfrm rot="10800000">
            <a:off x="436044" y="1767200"/>
            <a:ext cx="12700" cy="4079806"/>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DCB5801-72E6-A387-61CC-887585ED4C8F}"/>
              </a:ext>
            </a:extLst>
          </p:cNvPr>
          <p:cNvSpPr txBox="1"/>
          <p:nvPr/>
        </p:nvSpPr>
        <p:spPr>
          <a:xfrm>
            <a:off x="2346950" y="1490198"/>
            <a:ext cx="1015074" cy="276999"/>
          </a:xfrm>
          <a:prstGeom prst="rect">
            <a:avLst/>
          </a:prstGeom>
          <a:noFill/>
        </p:spPr>
        <p:txBody>
          <a:bodyPr wrap="square" rtlCol="0">
            <a:spAutoFit/>
          </a:bodyPr>
          <a:lstStyle/>
          <a:p>
            <a:r>
              <a:rPr lang="en-US" sz="1200" dirty="0" err="1"/>
              <a:t>ofCapability</a:t>
            </a:r>
            <a:endParaRPr lang="en-US" sz="1200" dirty="0"/>
          </a:p>
        </p:txBody>
      </p:sp>
      <p:sp>
        <p:nvSpPr>
          <p:cNvPr id="22" name="TextBox 21">
            <a:extLst>
              <a:ext uri="{FF2B5EF4-FFF2-40B4-BE49-F238E27FC236}">
                <a16:creationId xmlns:a16="http://schemas.microsoft.com/office/drawing/2014/main" id="{16C55623-AD6B-4ADD-C459-23B7824A5E32}"/>
              </a:ext>
            </a:extLst>
          </p:cNvPr>
          <p:cNvSpPr txBox="1"/>
          <p:nvPr/>
        </p:nvSpPr>
        <p:spPr>
          <a:xfrm>
            <a:off x="4875838" y="1411970"/>
            <a:ext cx="1220162" cy="276999"/>
          </a:xfrm>
          <a:prstGeom prst="rect">
            <a:avLst/>
          </a:prstGeom>
          <a:noFill/>
        </p:spPr>
        <p:txBody>
          <a:bodyPr wrap="square" rtlCol="0">
            <a:spAutoFit/>
          </a:bodyPr>
          <a:lstStyle/>
          <a:p>
            <a:r>
              <a:rPr lang="en-US" sz="1200" dirty="0"/>
              <a:t>Implements_7</a:t>
            </a: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32" name="Straight Connector 24">
            <a:extLst>
              <a:ext uri="{FF2B5EF4-FFF2-40B4-BE49-F238E27FC236}">
                <a16:creationId xmlns:a16="http://schemas.microsoft.com/office/drawing/2014/main" id="{EE9BAC2B-8E0C-FB68-D65E-1EBFF9EF35A6}"/>
              </a:ext>
            </a:extLst>
          </p:cNvPr>
          <p:cNvCxnSpPr>
            <a:cxnSpLocks/>
            <a:stCxn id="31" idx="0"/>
            <a:endCxn id="25" idx="1"/>
          </p:cNvCxnSpPr>
          <p:nvPr/>
        </p:nvCxnSpPr>
        <p:spPr>
          <a:xfrm rot="5400000" flipH="1" flipV="1">
            <a:off x="5817215" y="126091"/>
            <a:ext cx="1687733" cy="4918084"/>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30E95574-24BD-4DE6-A5D8-5675D857B63C}"/>
              </a:ext>
            </a:extLst>
          </p:cNvPr>
          <p:cNvSpPr/>
          <p:nvPr/>
        </p:nvSpPr>
        <p:spPr>
          <a:xfrm>
            <a:off x="436044" y="3429000"/>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ID:28317</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8" name="Rectangle 57">
            <a:extLst>
              <a:ext uri="{FF2B5EF4-FFF2-40B4-BE49-F238E27FC236}">
                <a16:creationId xmlns:a16="http://schemas.microsoft.com/office/drawing/2014/main" id="{9F91EA89-99D1-8D29-CBBC-299B68B378D7}"/>
              </a:ext>
            </a:extLst>
          </p:cNvPr>
          <p:cNvSpPr/>
          <p:nvPr/>
        </p:nvSpPr>
        <p:spPr>
          <a:xfrm>
            <a:off x="9120123" y="3916557"/>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2"/>
            <a:endCxn id="58" idx="0"/>
          </p:cNvCxnSpPr>
          <p:nvPr/>
        </p:nvCxnSpPr>
        <p:spPr>
          <a:xfrm>
            <a:off x="10144433" y="2224440"/>
            <a:ext cx="0" cy="1692117"/>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144433" y="2446828"/>
            <a:ext cx="1139361" cy="276999"/>
          </a:xfrm>
          <a:prstGeom prst="rect">
            <a:avLst/>
          </a:prstGeom>
          <a:noFill/>
        </p:spPr>
        <p:txBody>
          <a:bodyPr wrap="square" rtlCol="0">
            <a:spAutoFit/>
          </a:bodyPr>
          <a:lstStyle/>
          <a:p>
            <a:r>
              <a:rPr lang="en-US" sz="1200" dirty="0"/>
              <a:t>staffs</a:t>
            </a:r>
          </a:p>
        </p:txBody>
      </p:sp>
      <p:sp>
        <p:nvSpPr>
          <p:cNvPr id="29" name="Rectangle 28">
            <a:extLst>
              <a:ext uri="{FF2B5EF4-FFF2-40B4-BE49-F238E27FC236}">
                <a16:creationId xmlns:a16="http://schemas.microsoft.com/office/drawing/2014/main" id="{6E87204D-A695-04E7-3786-C9E40C803460}"/>
              </a:ext>
            </a:extLst>
          </p:cNvPr>
          <p:cNvSpPr/>
          <p:nvPr/>
        </p:nvSpPr>
        <p:spPr>
          <a:xfrm>
            <a:off x="3362024" y="4397481"/>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ID:33335</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0" name="Rectangle 29">
            <a:extLst>
              <a:ext uri="{FF2B5EF4-FFF2-40B4-BE49-F238E27FC236}">
                <a16:creationId xmlns:a16="http://schemas.microsoft.com/office/drawing/2014/main" id="{CCE1EAED-BD17-B3AC-7F38-4FF6AC8A2E15}"/>
              </a:ext>
            </a:extLst>
          </p:cNvPr>
          <p:cNvSpPr/>
          <p:nvPr/>
        </p:nvSpPr>
        <p:spPr>
          <a:xfrm>
            <a:off x="3362024" y="53638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ID:33336</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sp>
        <p:nvSpPr>
          <p:cNvPr id="31" name="Rectangle 30">
            <a:extLst>
              <a:ext uri="{FF2B5EF4-FFF2-40B4-BE49-F238E27FC236}">
                <a16:creationId xmlns:a16="http://schemas.microsoft.com/office/drawing/2014/main" id="{E98DCF4B-ADD0-4BDC-68C3-165F9BC19D48}"/>
              </a:ext>
            </a:extLst>
          </p:cNvPr>
          <p:cNvSpPr/>
          <p:nvPr/>
        </p:nvSpPr>
        <p:spPr>
          <a:xfrm>
            <a:off x="3362024" y="3428999"/>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ID:33334</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grpSp>
        <p:nvGrpSpPr>
          <p:cNvPr id="40" name="Group 39">
            <a:extLst>
              <a:ext uri="{FF2B5EF4-FFF2-40B4-BE49-F238E27FC236}">
                <a16:creationId xmlns:a16="http://schemas.microsoft.com/office/drawing/2014/main" id="{74F30AB7-A8AE-3A3A-A6E9-3AEF5E5E66EF}"/>
              </a:ext>
            </a:extLst>
          </p:cNvPr>
          <p:cNvGrpSpPr/>
          <p:nvPr/>
        </p:nvGrpSpPr>
        <p:grpSpPr>
          <a:xfrm>
            <a:off x="2113421" y="3781544"/>
            <a:ext cx="1248603" cy="261257"/>
            <a:chOff x="2113421" y="3781544"/>
            <a:chExt cx="1248603" cy="261257"/>
          </a:xfrm>
        </p:grpSpPr>
        <p:cxnSp>
          <p:nvCxnSpPr>
            <p:cNvPr id="36" name="Straight Connector 24">
              <a:extLst>
                <a:ext uri="{FF2B5EF4-FFF2-40B4-BE49-F238E27FC236}">
                  <a16:creationId xmlns:a16="http://schemas.microsoft.com/office/drawing/2014/main" id="{36332341-2F00-633B-D568-56DD982E617B}"/>
                </a:ext>
              </a:extLst>
            </p:cNvPr>
            <p:cNvCxnSpPr>
              <a:cxnSpLocks/>
              <a:stCxn id="3" idx="3"/>
              <a:endCxn id="31" idx="1"/>
            </p:cNvCxnSpPr>
            <p:nvPr/>
          </p:nvCxnSpPr>
          <p:spPr>
            <a:xfrm flipV="1">
              <a:off x="2116074" y="3912174"/>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BC4BF2EA-DF56-95BB-487E-CFE039DE2968}"/>
                </a:ext>
              </a:extLst>
            </p:cNvPr>
            <p:cNvSpPr/>
            <p:nvPr/>
          </p:nvSpPr>
          <p:spPr>
            <a:xfrm rot="16200000">
              <a:off x="2091341" y="3803624"/>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0B4AF631-E78B-C6F4-2C64-85B0278CF875}"/>
              </a:ext>
            </a:extLst>
          </p:cNvPr>
          <p:cNvGrpSpPr/>
          <p:nvPr/>
        </p:nvGrpSpPr>
        <p:grpSpPr>
          <a:xfrm>
            <a:off x="2113421" y="4748578"/>
            <a:ext cx="1248603" cy="261257"/>
            <a:chOff x="2113421" y="3814202"/>
            <a:chExt cx="1248603" cy="261257"/>
          </a:xfrm>
        </p:grpSpPr>
        <p:cxnSp>
          <p:nvCxnSpPr>
            <p:cNvPr id="46" name="Straight Connector 24">
              <a:extLst>
                <a:ext uri="{FF2B5EF4-FFF2-40B4-BE49-F238E27FC236}">
                  <a16:creationId xmlns:a16="http://schemas.microsoft.com/office/drawing/2014/main" id="{F7C48334-7829-085F-F04D-5BE5CE7CDFFE}"/>
                </a:ext>
              </a:extLst>
            </p:cNvPr>
            <p:cNvCxnSpPr>
              <a:cxnSpLocks/>
              <a:stCxn id="4" idx="3"/>
              <a:endCxn id="29" idx="1"/>
            </p:cNvCxnSpPr>
            <p:nvPr/>
          </p:nvCxnSpPr>
          <p:spPr>
            <a:xfrm flipV="1">
              <a:off x="2116074" y="3946280"/>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47" name="Isosceles Triangle 46">
              <a:extLst>
                <a:ext uri="{FF2B5EF4-FFF2-40B4-BE49-F238E27FC236}">
                  <a16:creationId xmlns:a16="http://schemas.microsoft.com/office/drawing/2014/main" id="{20476EEC-B3F2-6994-E382-25ABB8842902}"/>
                </a:ext>
              </a:extLst>
            </p:cNvPr>
            <p:cNvSpPr/>
            <p:nvPr/>
          </p:nvSpPr>
          <p:spPr>
            <a:xfrm rot="16200000">
              <a:off x="2091341" y="3836282"/>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475B94F8-E35F-12D8-85FC-E309454F022D}"/>
              </a:ext>
            </a:extLst>
          </p:cNvPr>
          <p:cNvGrpSpPr/>
          <p:nvPr/>
        </p:nvGrpSpPr>
        <p:grpSpPr>
          <a:xfrm>
            <a:off x="2113421" y="5715612"/>
            <a:ext cx="1248603" cy="261257"/>
            <a:chOff x="2113421" y="3846860"/>
            <a:chExt cx="1248603" cy="261257"/>
          </a:xfrm>
        </p:grpSpPr>
        <p:cxnSp>
          <p:nvCxnSpPr>
            <p:cNvPr id="50" name="Straight Connector 24">
              <a:extLst>
                <a:ext uri="{FF2B5EF4-FFF2-40B4-BE49-F238E27FC236}">
                  <a16:creationId xmlns:a16="http://schemas.microsoft.com/office/drawing/2014/main" id="{26B573ED-593E-D69C-F32F-2A38DCD67B0E}"/>
                </a:ext>
              </a:extLst>
            </p:cNvPr>
            <p:cNvCxnSpPr>
              <a:cxnSpLocks/>
              <a:stCxn id="5" idx="3"/>
              <a:endCxn id="30" idx="1"/>
            </p:cNvCxnSpPr>
            <p:nvPr/>
          </p:nvCxnSpPr>
          <p:spPr>
            <a:xfrm flipV="1">
              <a:off x="2116074" y="3978253"/>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8DB7D4D3-2AF9-C992-BEDE-F112820500BF}"/>
                </a:ext>
              </a:extLst>
            </p:cNvPr>
            <p:cNvSpPr/>
            <p:nvPr/>
          </p:nvSpPr>
          <p:spPr>
            <a:xfrm rot="16200000">
              <a:off x="2091341" y="3868940"/>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668D8349-CEE2-B209-4B26-DCE153E9E6BF}"/>
              </a:ext>
            </a:extLst>
          </p:cNvPr>
          <p:cNvSpPr/>
          <p:nvPr/>
        </p:nvSpPr>
        <p:spPr>
          <a:xfrm>
            <a:off x="6307693" y="2969389"/>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ID:58342</a:t>
            </a:r>
          </a:p>
          <a:p>
            <a:r>
              <a:rPr lang="en-US" sz="1200" dirty="0" err="1">
                <a:solidFill>
                  <a:schemeClr val="tx1"/>
                </a:solidFill>
              </a:rPr>
              <a:t>Label:”Drivers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8" name="Rectangle 7">
            <a:extLst>
              <a:ext uri="{FF2B5EF4-FFF2-40B4-BE49-F238E27FC236}">
                <a16:creationId xmlns:a16="http://schemas.microsoft.com/office/drawing/2014/main" id="{4329627C-411C-3DEA-AE14-39971E6224F4}"/>
              </a:ext>
            </a:extLst>
          </p:cNvPr>
          <p:cNvSpPr/>
          <p:nvPr/>
        </p:nvSpPr>
        <p:spPr>
          <a:xfrm>
            <a:off x="6307693" y="3928593"/>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BusinessObject</a:t>
            </a:r>
            <a:endParaRPr lang="en-US" sz="1200" b="1" dirty="0">
              <a:solidFill>
                <a:schemeClr val="tx1"/>
              </a:solidFill>
            </a:endParaRPr>
          </a:p>
          <a:p>
            <a:r>
              <a:rPr lang="en-US" sz="1200" dirty="0">
                <a:solidFill>
                  <a:schemeClr val="tx1"/>
                </a:solidFill>
              </a:rPr>
              <a:t>ID:58343</a:t>
            </a:r>
          </a:p>
          <a:p>
            <a:r>
              <a:rPr lang="en-US" sz="1200" dirty="0" err="1">
                <a:solidFill>
                  <a:schemeClr val="tx1"/>
                </a:solidFill>
              </a:rPr>
              <a:t>Label:”Taxis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10" name="Rectangle 9">
            <a:extLst>
              <a:ext uri="{FF2B5EF4-FFF2-40B4-BE49-F238E27FC236}">
                <a16:creationId xmlns:a16="http://schemas.microsoft.com/office/drawing/2014/main" id="{8501B4A6-08C3-FD11-822E-BAF3F237578E}"/>
              </a:ext>
            </a:extLst>
          </p:cNvPr>
          <p:cNvSpPr/>
          <p:nvPr/>
        </p:nvSpPr>
        <p:spPr>
          <a:xfrm>
            <a:off x="6307693" y="489494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C317AD25-CB76-6483-2997-015EC48B8285}"/>
              </a:ext>
            </a:extLst>
          </p:cNvPr>
          <p:cNvCxnSpPr>
            <a:cxnSpLocks/>
            <a:stCxn id="31" idx="3"/>
            <a:endCxn id="7" idx="1"/>
          </p:cNvCxnSpPr>
          <p:nvPr/>
        </p:nvCxnSpPr>
        <p:spPr>
          <a:xfrm flipV="1">
            <a:off x="5042054" y="3452564"/>
            <a:ext cx="1265639" cy="459610"/>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3" name="Straight Connector 24">
            <a:extLst>
              <a:ext uri="{FF2B5EF4-FFF2-40B4-BE49-F238E27FC236}">
                <a16:creationId xmlns:a16="http://schemas.microsoft.com/office/drawing/2014/main" id="{98751878-DC6F-960B-2EC2-736BBBE2E09A}"/>
              </a:ext>
            </a:extLst>
          </p:cNvPr>
          <p:cNvCxnSpPr>
            <a:cxnSpLocks/>
            <a:stCxn id="29" idx="3"/>
            <a:endCxn id="8" idx="1"/>
          </p:cNvCxnSpPr>
          <p:nvPr/>
        </p:nvCxnSpPr>
        <p:spPr>
          <a:xfrm flipV="1">
            <a:off x="5042054" y="4411768"/>
            <a:ext cx="1265639" cy="468888"/>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4" name="Straight Connector 24">
            <a:extLst>
              <a:ext uri="{FF2B5EF4-FFF2-40B4-BE49-F238E27FC236}">
                <a16:creationId xmlns:a16="http://schemas.microsoft.com/office/drawing/2014/main" id="{96CA7F46-2D54-6860-A54B-7004F0D5CC88}"/>
              </a:ext>
            </a:extLst>
          </p:cNvPr>
          <p:cNvCxnSpPr>
            <a:cxnSpLocks/>
            <a:stCxn id="30" idx="3"/>
            <a:endCxn id="10" idx="1"/>
          </p:cNvCxnSpPr>
          <p:nvPr/>
        </p:nvCxnSpPr>
        <p:spPr>
          <a:xfrm flipV="1">
            <a:off x="5042054" y="5378117"/>
            <a:ext cx="1265639" cy="468888"/>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5C065DC0-E0A1-D4F1-F1B8-440E8B6A122D}"/>
              </a:ext>
            </a:extLst>
          </p:cNvPr>
          <p:cNvSpPr txBox="1"/>
          <p:nvPr/>
        </p:nvSpPr>
        <p:spPr>
          <a:xfrm>
            <a:off x="5292619" y="3152001"/>
            <a:ext cx="1015074" cy="276999"/>
          </a:xfrm>
          <a:prstGeom prst="rect">
            <a:avLst/>
          </a:prstGeom>
          <a:noFill/>
        </p:spPr>
        <p:txBody>
          <a:bodyPr wrap="square" rtlCol="0">
            <a:spAutoFit/>
          </a:bodyPr>
          <a:lstStyle/>
          <a:p>
            <a:r>
              <a:rPr lang="en-US" sz="1200" dirty="0"/>
              <a:t>assignTo_2</a:t>
            </a:r>
          </a:p>
        </p:txBody>
      </p:sp>
      <p:sp>
        <p:nvSpPr>
          <p:cNvPr id="17" name="TextBox 16">
            <a:extLst>
              <a:ext uri="{FF2B5EF4-FFF2-40B4-BE49-F238E27FC236}">
                <a16:creationId xmlns:a16="http://schemas.microsoft.com/office/drawing/2014/main" id="{EABEEE5A-EF28-42EE-47EB-B100BE24C3B2}"/>
              </a:ext>
            </a:extLst>
          </p:cNvPr>
          <p:cNvSpPr txBox="1"/>
          <p:nvPr/>
        </p:nvSpPr>
        <p:spPr>
          <a:xfrm>
            <a:off x="5213120" y="5840650"/>
            <a:ext cx="1015074" cy="276999"/>
          </a:xfrm>
          <a:prstGeom prst="rect">
            <a:avLst/>
          </a:prstGeom>
          <a:noFill/>
        </p:spPr>
        <p:txBody>
          <a:bodyPr wrap="square" rtlCol="0">
            <a:spAutoFit/>
          </a:bodyPr>
          <a:lstStyle/>
          <a:p>
            <a:r>
              <a:rPr lang="en-US" sz="1200" dirty="0"/>
              <a:t>assignTo_2</a:t>
            </a:r>
          </a:p>
        </p:txBody>
      </p:sp>
      <p:sp>
        <p:nvSpPr>
          <p:cNvPr id="18" name="TextBox 17">
            <a:extLst>
              <a:ext uri="{FF2B5EF4-FFF2-40B4-BE49-F238E27FC236}">
                <a16:creationId xmlns:a16="http://schemas.microsoft.com/office/drawing/2014/main" id="{27124E8C-6B66-276C-6C8F-F60D2F3F1470}"/>
              </a:ext>
            </a:extLst>
          </p:cNvPr>
          <p:cNvSpPr txBox="1"/>
          <p:nvPr/>
        </p:nvSpPr>
        <p:spPr>
          <a:xfrm>
            <a:off x="5348703" y="4118349"/>
            <a:ext cx="1015074" cy="276999"/>
          </a:xfrm>
          <a:prstGeom prst="rect">
            <a:avLst/>
          </a:prstGeom>
          <a:noFill/>
        </p:spPr>
        <p:txBody>
          <a:bodyPr wrap="square" rtlCol="0">
            <a:spAutoFit/>
          </a:bodyPr>
          <a:lstStyle/>
          <a:p>
            <a:r>
              <a:rPr lang="en-US" sz="1200" dirty="0"/>
              <a:t>assignTo_1</a:t>
            </a:r>
          </a:p>
        </p:txBody>
      </p:sp>
      <p:cxnSp>
        <p:nvCxnSpPr>
          <p:cNvPr id="19" name="Straight Connector 24">
            <a:extLst>
              <a:ext uri="{FF2B5EF4-FFF2-40B4-BE49-F238E27FC236}">
                <a16:creationId xmlns:a16="http://schemas.microsoft.com/office/drawing/2014/main" id="{2F1149F1-A8D5-C90D-AAB4-9F4A55A33234}"/>
              </a:ext>
            </a:extLst>
          </p:cNvPr>
          <p:cNvCxnSpPr>
            <a:cxnSpLocks/>
            <a:stCxn id="58" idx="1"/>
            <a:endCxn id="7" idx="3"/>
          </p:cNvCxnSpPr>
          <p:nvPr/>
        </p:nvCxnSpPr>
        <p:spPr>
          <a:xfrm rot="10800000">
            <a:off x="7987723" y="3452564"/>
            <a:ext cx="1132400" cy="947168"/>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0" name="Straight Connector 24">
            <a:extLst>
              <a:ext uri="{FF2B5EF4-FFF2-40B4-BE49-F238E27FC236}">
                <a16:creationId xmlns:a16="http://schemas.microsoft.com/office/drawing/2014/main" id="{BDF1224F-7161-F701-30B3-D68C4791ACEE}"/>
              </a:ext>
            </a:extLst>
          </p:cNvPr>
          <p:cNvCxnSpPr>
            <a:cxnSpLocks/>
            <a:stCxn id="58" idx="1"/>
            <a:endCxn id="10" idx="3"/>
          </p:cNvCxnSpPr>
          <p:nvPr/>
        </p:nvCxnSpPr>
        <p:spPr>
          <a:xfrm rot="10800000" flipV="1">
            <a:off x="7987723" y="4399731"/>
            <a:ext cx="1132400" cy="97838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1" name="Straight Connector 24">
            <a:extLst>
              <a:ext uri="{FF2B5EF4-FFF2-40B4-BE49-F238E27FC236}">
                <a16:creationId xmlns:a16="http://schemas.microsoft.com/office/drawing/2014/main" id="{A6A91B1C-26BA-BF6A-F1CE-3C035EFDF938}"/>
              </a:ext>
            </a:extLst>
          </p:cNvPr>
          <p:cNvCxnSpPr>
            <a:cxnSpLocks/>
            <a:stCxn id="58" idx="1"/>
            <a:endCxn id="8" idx="3"/>
          </p:cNvCxnSpPr>
          <p:nvPr/>
        </p:nvCxnSpPr>
        <p:spPr>
          <a:xfrm rot="10800000" flipV="1">
            <a:off x="7987723" y="4399732"/>
            <a:ext cx="1132400" cy="12036"/>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7406CF02-AC0A-BF49-1AA7-EC47D443FB01}"/>
              </a:ext>
            </a:extLst>
          </p:cNvPr>
          <p:cNvSpPr txBox="1"/>
          <p:nvPr/>
        </p:nvSpPr>
        <p:spPr>
          <a:xfrm>
            <a:off x="7987723" y="3123005"/>
            <a:ext cx="1015074" cy="276999"/>
          </a:xfrm>
          <a:prstGeom prst="rect">
            <a:avLst/>
          </a:prstGeom>
          <a:noFill/>
        </p:spPr>
        <p:txBody>
          <a:bodyPr wrap="square" rtlCol="0">
            <a:spAutoFit/>
          </a:bodyPr>
          <a:lstStyle/>
          <a:p>
            <a:r>
              <a:rPr lang="en-US" sz="1200" dirty="0"/>
              <a:t>belongsTo_1</a:t>
            </a:r>
          </a:p>
        </p:txBody>
      </p:sp>
      <p:sp>
        <p:nvSpPr>
          <p:cNvPr id="24" name="TextBox 23">
            <a:extLst>
              <a:ext uri="{FF2B5EF4-FFF2-40B4-BE49-F238E27FC236}">
                <a16:creationId xmlns:a16="http://schemas.microsoft.com/office/drawing/2014/main" id="{B03B1A67-337A-2075-7D4C-93F2EDD36F06}"/>
              </a:ext>
            </a:extLst>
          </p:cNvPr>
          <p:cNvSpPr txBox="1"/>
          <p:nvPr/>
        </p:nvSpPr>
        <p:spPr>
          <a:xfrm>
            <a:off x="7987723" y="5475186"/>
            <a:ext cx="1015074" cy="276999"/>
          </a:xfrm>
          <a:prstGeom prst="rect">
            <a:avLst/>
          </a:prstGeom>
          <a:noFill/>
        </p:spPr>
        <p:txBody>
          <a:bodyPr wrap="square" rtlCol="0">
            <a:spAutoFit/>
          </a:bodyPr>
          <a:lstStyle/>
          <a:p>
            <a:r>
              <a:rPr lang="en-US" sz="1200" dirty="0"/>
              <a:t>belongsTo_1</a:t>
            </a:r>
          </a:p>
        </p:txBody>
      </p:sp>
      <p:sp>
        <p:nvSpPr>
          <p:cNvPr id="26" name="TextBox 25">
            <a:extLst>
              <a:ext uri="{FF2B5EF4-FFF2-40B4-BE49-F238E27FC236}">
                <a16:creationId xmlns:a16="http://schemas.microsoft.com/office/drawing/2014/main" id="{F8DBFAB5-3C3E-9E4B-1DF9-D7C5FF45A980}"/>
              </a:ext>
            </a:extLst>
          </p:cNvPr>
          <p:cNvSpPr txBox="1"/>
          <p:nvPr/>
        </p:nvSpPr>
        <p:spPr>
          <a:xfrm>
            <a:off x="7987723" y="4154745"/>
            <a:ext cx="1015074" cy="276999"/>
          </a:xfrm>
          <a:prstGeom prst="rect">
            <a:avLst/>
          </a:prstGeom>
          <a:noFill/>
        </p:spPr>
        <p:txBody>
          <a:bodyPr wrap="square" rtlCol="0">
            <a:spAutoFit/>
          </a:bodyPr>
          <a:lstStyle/>
          <a:p>
            <a:r>
              <a:rPr lang="en-US" sz="1200" dirty="0"/>
              <a:t>belongsTo_2</a:t>
            </a:r>
          </a:p>
        </p:txBody>
      </p:sp>
      <p:cxnSp>
        <p:nvCxnSpPr>
          <p:cNvPr id="38" name="Straight Connector 24">
            <a:extLst>
              <a:ext uri="{FF2B5EF4-FFF2-40B4-BE49-F238E27FC236}">
                <a16:creationId xmlns:a16="http://schemas.microsoft.com/office/drawing/2014/main" id="{1A2EBE80-3400-C29D-A04B-FB6BDC3A352B}"/>
              </a:ext>
            </a:extLst>
          </p:cNvPr>
          <p:cNvCxnSpPr>
            <a:cxnSpLocks/>
            <a:stCxn id="7" idx="0"/>
            <a:endCxn id="25" idx="1"/>
          </p:cNvCxnSpPr>
          <p:nvPr/>
        </p:nvCxnSpPr>
        <p:spPr>
          <a:xfrm rot="5400000" flipH="1" flipV="1">
            <a:off x="7519854" y="1369121"/>
            <a:ext cx="1228123" cy="1972415"/>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F4165790-EBC6-90A2-A761-92FDE23FA041}"/>
              </a:ext>
            </a:extLst>
          </p:cNvPr>
          <p:cNvSpPr txBox="1"/>
          <p:nvPr/>
        </p:nvSpPr>
        <p:spPr>
          <a:xfrm>
            <a:off x="7177505" y="2062274"/>
            <a:ext cx="1115304" cy="461665"/>
          </a:xfrm>
          <a:prstGeom prst="rect">
            <a:avLst/>
          </a:prstGeom>
          <a:noFill/>
        </p:spPr>
        <p:txBody>
          <a:bodyPr wrap="square" rtlCol="0">
            <a:spAutoFit/>
          </a:bodyPr>
          <a:lstStyle/>
          <a:p>
            <a:r>
              <a:rPr lang="en-US" sz="1200" dirty="0"/>
              <a:t>aggregates_1</a:t>
            </a:r>
          </a:p>
          <a:p>
            <a:r>
              <a:rPr lang="en-US" sz="1200" dirty="0"/>
              <a:t>aggregates_2</a:t>
            </a:r>
          </a:p>
        </p:txBody>
      </p:sp>
    </p:spTree>
    <p:extLst>
      <p:ext uri="{BB962C8B-B14F-4D97-AF65-F5344CB8AC3E}">
        <p14:creationId xmlns:p14="http://schemas.microsoft.com/office/powerpoint/2010/main" val="3651933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4" name="Rectangle 3">
            <a:extLst>
              <a:ext uri="{FF2B5EF4-FFF2-40B4-BE49-F238E27FC236}">
                <a16:creationId xmlns:a16="http://schemas.microsoft.com/office/drawing/2014/main" id="{99F2DE0B-C0CE-D9B0-8502-5CB9D95FD976}"/>
              </a:ext>
            </a:extLst>
          </p:cNvPr>
          <p:cNvSpPr/>
          <p:nvPr/>
        </p:nvSpPr>
        <p:spPr>
          <a:xfrm>
            <a:off x="436044" y="4397482"/>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ID:28318</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5" name="Rectangle 4">
            <a:extLst>
              <a:ext uri="{FF2B5EF4-FFF2-40B4-BE49-F238E27FC236}">
                <a16:creationId xmlns:a16="http://schemas.microsoft.com/office/drawing/2014/main" id="{FEA28643-1ADE-2B83-C1E4-161A9BFBFDCE}"/>
              </a:ext>
            </a:extLst>
          </p:cNvPr>
          <p:cNvSpPr/>
          <p:nvPr/>
        </p:nvSpPr>
        <p:spPr>
          <a:xfrm>
            <a:off x="436044" y="536383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ID:28319</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6" name="Straight Connector 24">
            <a:extLst>
              <a:ext uri="{FF2B5EF4-FFF2-40B4-BE49-F238E27FC236}">
                <a16:creationId xmlns:a16="http://schemas.microsoft.com/office/drawing/2014/main" id="{1B7F0372-93F3-B021-C979-BFC31BF1A0CC}"/>
              </a:ext>
            </a:extLst>
          </p:cNvPr>
          <p:cNvCxnSpPr>
            <a:cxnSpLocks/>
            <a:stCxn id="3" idx="1"/>
            <a:endCxn id="2" idx="1"/>
          </p:cNvCxnSpPr>
          <p:nvPr/>
        </p:nvCxnSpPr>
        <p:spPr>
          <a:xfrm rot="10800000">
            <a:off x="436044" y="1767201"/>
            <a:ext cx="12700" cy="2144975"/>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9" name="Straight Connector 24">
            <a:extLst>
              <a:ext uri="{FF2B5EF4-FFF2-40B4-BE49-F238E27FC236}">
                <a16:creationId xmlns:a16="http://schemas.microsoft.com/office/drawing/2014/main" id="{B50F6DA8-DF08-4DAC-DA32-3FBEB95565D1}"/>
              </a:ext>
            </a:extLst>
          </p:cNvPr>
          <p:cNvCxnSpPr>
            <a:cxnSpLocks/>
            <a:stCxn id="4" idx="1"/>
            <a:endCxn id="2" idx="1"/>
          </p:cNvCxnSpPr>
          <p:nvPr/>
        </p:nvCxnSpPr>
        <p:spPr>
          <a:xfrm rot="10800000">
            <a:off x="436044" y="1767201"/>
            <a:ext cx="12700" cy="3113457"/>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2" name="Straight Connector 24">
            <a:extLst>
              <a:ext uri="{FF2B5EF4-FFF2-40B4-BE49-F238E27FC236}">
                <a16:creationId xmlns:a16="http://schemas.microsoft.com/office/drawing/2014/main" id="{20605D9C-9D6B-CDB0-5ECE-4FF822EAFA29}"/>
              </a:ext>
            </a:extLst>
          </p:cNvPr>
          <p:cNvCxnSpPr>
            <a:cxnSpLocks/>
            <a:stCxn id="5" idx="1"/>
            <a:endCxn id="2" idx="1"/>
          </p:cNvCxnSpPr>
          <p:nvPr/>
        </p:nvCxnSpPr>
        <p:spPr>
          <a:xfrm rot="10800000">
            <a:off x="436044" y="1767200"/>
            <a:ext cx="12700" cy="4079806"/>
          </a:xfrm>
          <a:prstGeom prst="bentConnector3">
            <a:avLst>
              <a:gd name="adj1" fmla="val 180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DCB5801-72E6-A387-61CC-887585ED4C8F}"/>
              </a:ext>
            </a:extLst>
          </p:cNvPr>
          <p:cNvSpPr txBox="1"/>
          <p:nvPr/>
        </p:nvSpPr>
        <p:spPr>
          <a:xfrm>
            <a:off x="2346950" y="1490198"/>
            <a:ext cx="1015074" cy="276999"/>
          </a:xfrm>
          <a:prstGeom prst="rect">
            <a:avLst/>
          </a:prstGeom>
          <a:noFill/>
        </p:spPr>
        <p:txBody>
          <a:bodyPr wrap="square" rtlCol="0">
            <a:spAutoFit/>
          </a:bodyPr>
          <a:lstStyle/>
          <a:p>
            <a:r>
              <a:rPr lang="en-US" sz="1200" dirty="0" err="1"/>
              <a:t>ofCapability</a:t>
            </a:r>
            <a:endParaRPr lang="en-US" sz="1200" dirty="0"/>
          </a:p>
        </p:txBody>
      </p:sp>
      <p:sp>
        <p:nvSpPr>
          <p:cNvPr id="22" name="TextBox 21">
            <a:extLst>
              <a:ext uri="{FF2B5EF4-FFF2-40B4-BE49-F238E27FC236}">
                <a16:creationId xmlns:a16="http://schemas.microsoft.com/office/drawing/2014/main" id="{16C55623-AD6B-4ADD-C459-23B7824A5E32}"/>
              </a:ext>
            </a:extLst>
          </p:cNvPr>
          <p:cNvSpPr txBox="1"/>
          <p:nvPr/>
        </p:nvSpPr>
        <p:spPr>
          <a:xfrm>
            <a:off x="4875838" y="1411970"/>
            <a:ext cx="1220162" cy="276999"/>
          </a:xfrm>
          <a:prstGeom prst="rect">
            <a:avLst/>
          </a:prstGeom>
          <a:noFill/>
        </p:spPr>
        <p:txBody>
          <a:bodyPr wrap="square" rtlCol="0">
            <a:spAutoFit/>
          </a:bodyPr>
          <a:lstStyle/>
          <a:p>
            <a:r>
              <a:rPr lang="en-US" sz="1200" dirty="0"/>
              <a:t>Implements_7</a:t>
            </a: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32" name="Straight Connector 24">
            <a:extLst>
              <a:ext uri="{FF2B5EF4-FFF2-40B4-BE49-F238E27FC236}">
                <a16:creationId xmlns:a16="http://schemas.microsoft.com/office/drawing/2014/main" id="{EE9BAC2B-8E0C-FB68-D65E-1EBFF9EF35A6}"/>
              </a:ext>
            </a:extLst>
          </p:cNvPr>
          <p:cNvCxnSpPr>
            <a:cxnSpLocks/>
            <a:stCxn id="31" idx="0"/>
            <a:endCxn id="25" idx="1"/>
          </p:cNvCxnSpPr>
          <p:nvPr/>
        </p:nvCxnSpPr>
        <p:spPr>
          <a:xfrm rot="5400000" flipH="1" flipV="1">
            <a:off x="5817215" y="126091"/>
            <a:ext cx="1687733" cy="4918084"/>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3" name="Rectangle 2">
            <a:extLst>
              <a:ext uri="{FF2B5EF4-FFF2-40B4-BE49-F238E27FC236}">
                <a16:creationId xmlns:a16="http://schemas.microsoft.com/office/drawing/2014/main" id="{30E95574-24BD-4DE6-A5D8-5675D857B63C}"/>
              </a:ext>
            </a:extLst>
          </p:cNvPr>
          <p:cNvSpPr/>
          <p:nvPr/>
        </p:nvSpPr>
        <p:spPr>
          <a:xfrm>
            <a:off x="436044" y="3429000"/>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ID:28317</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29" name="Rectangle 28">
            <a:extLst>
              <a:ext uri="{FF2B5EF4-FFF2-40B4-BE49-F238E27FC236}">
                <a16:creationId xmlns:a16="http://schemas.microsoft.com/office/drawing/2014/main" id="{6E87204D-A695-04E7-3786-C9E40C803460}"/>
              </a:ext>
            </a:extLst>
          </p:cNvPr>
          <p:cNvSpPr/>
          <p:nvPr/>
        </p:nvSpPr>
        <p:spPr>
          <a:xfrm>
            <a:off x="3362024" y="4397481"/>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ID:33335</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0" name="Rectangle 29">
            <a:extLst>
              <a:ext uri="{FF2B5EF4-FFF2-40B4-BE49-F238E27FC236}">
                <a16:creationId xmlns:a16="http://schemas.microsoft.com/office/drawing/2014/main" id="{CCE1EAED-BD17-B3AC-7F38-4FF6AC8A2E15}"/>
              </a:ext>
            </a:extLst>
          </p:cNvPr>
          <p:cNvSpPr/>
          <p:nvPr/>
        </p:nvSpPr>
        <p:spPr>
          <a:xfrm>
            <a:off x="3362024" y="53638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ID:33336</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sp>
        <p:nvSpPr>
          <p:cNvPr id="31" name="Rectangle 30">
            <a:extLst>
              <a:ext uri="{FF2B5EF4-FFF2-40B4-BE49-F238E27FC236}">
                <a16:creationId xmlns:a16="http://schemas.microsoft.com/office/drawing/2014/main" id="{E98DCF4B-ADD0-4BDC-68C3-165F9BC19D48}"/>
              </a:ext>
            </a:extLst>
          </p:cNvPr>
          <p:cNvSpPr/>
          <p:nvPr/>
        </p:nvSpPr>
        <p:spPr>
          <a:xfrm>
            <a:off x="3362024" y="3428999"/>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ID:33334</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grpSp>
        <p:nvGrpSpPr>
          <p:cNvPr id="40" name="Group 39">
            <a:extLst>
              <a:ext uri="{FF2B5EF4-FFF2-40B4-BE49-F238E27FC236}">
                <a16:creationId xmlns:a16="http://schemas.microsoft.com/office/drawing/2014/main" id="{74F30AB7-A8AE-3A3A-A6E9-3AEF5E5E66EF}"/>
              </a:ext>
            </a:extLst>
          </p:cNvPr>
          <p:cNvGrpSpPr/>
          <p:nvPr/>
        </p:nvGrpSpPr>
        <p:grpSpPr>
          <a:xfrm>
            <a:off x="2113421" y="3781544"/>
            <a:ext cx="1248603" cy="261257"/>
            <a:chOff x="2113421" y="3781544"/>
            <a:chExt cx="1248603" cy="261257"/>
          </a:xfrm>
        </p:grpSpPr>
        <p:cxnSp>
          <p:nvCxnSpPr>
            <p:cNvPr id="36" name="Straight Connector 24">
              <a:extLst>
                <a:ext uri="{FF2B5EF4-FFF2-40B4-BE49-F238E27FC236}">
                  <a16:creationId xmlns:a16="http://schemas.microsoft.com/office/drawing/2014/main" id="{36332341-2F00-633B-D568-56DD982E617B}"/>
                </a:ext>
              </a:extLst>
            </p:cNvPr>
            <p:cNvCxnSpPr>
              <a:cxnSpLocks/>
              <a:stCxn id="3" idx="3"/>
              <a:endCxn id="31" idx="1"/>
            </p:cNvCxnSpPr>
            <p:nvPr/>
          </p:nvCxnSpPr>
          <p:spPr>
            <a:xfrm flipV="1">
              <a:off x="2116074" y="3912174"/>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39" name="Isosceles Triangle 38">
              <a:extLst>
                <a:ext uri="{FF2B5EF4-FFF2-40B4-BE49-F238E27FC236}">
                  <a16:creationId xmlns:a16="http://schemas.microsoft.com/office/drawing/2014/main" id="{BC4BF2EA-DF56-95BB-487E-CFE039DE2968}"/>
                </a:ext>
              </a:extLst>
            </p:cNvPr>
            <p:cNvSpPr/>
            <p:nvPr/>
          </p:nvSpPr>
          <p:spPr>
            <a:xfrm rot="16200000">
              <a:off x="2091341" y="3803624"/>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0B4AF631-E78B-C6F4-2C64-85B0278CF875}"/>
              </a:ext>
            </a:extLst>
          </p:cNvPr>
          <p:cNvGrpSpPr/>
          <p:nvPr/>
        </p:nvGrpSpPr>
        <p:grpSpPr>
          <a:xfrm>
            <a:off x="2113421" y="4748578"/>
            <a:ext cx="1248603" cy="261257"/>
            <a:chOff x="2113421" y="3814202"/>
            <a:chExt cx="1248603" cy="261257"/>
          </a:xfrm>
        </p:grpSpPr>
        <p:cxnSp>
          <p:nvCxnSpPr>
            <p:cNvPr id="46" name="Straight Connector 24">
              <a:extLst>
                <a:ext uri="{FF2B5EF4-FFF2-40B4-BE49-F238E27FC236}">
                  <a16:creationId xmlns:a16="http://schemas.microsoft.com/office/drawing/2014/main" id="{F7C48334-7829-085F-F04D-5BE5CE7CDFFE}"/>
                </a:ext>
              </a:extLst>
            </p:cNvPr>
            <p:cNvCxnSpPr>
              <a:cxnSpLocks/>
              <a:stCxn id="4" idx="3"/>
              <a:endCxn id="29" idx="1"/>
            </p:cNvCxnSpPr>
            <p:nvPr/>
          </p:nvCxnSpPr>
          <p:spPr>
            <a:xfrm flipV="1">
              <a:off x="2116074" y="3946280"/>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47" name="Isosceles Triangle 46">
              <a:extLst>
                <a:ext uri="{FF2B5EF4-FFF2-40B4-BE49-F238E27FC236}">
                  <a16:creationId xmlns:a16="http://schemas.microsoft.com/office/drawing/2014/main" id="{20476EEC-B3F2-6994-E382-25ABB8842902}"/>
                </a:ext>
              </a:extLst>
            </p:cNvPr>
            <p:cNvSpPr/>
            <p:nvPr/>
          </p:nvSpPr>
          <p:spPr>
            <a:xfrm rot="16200000">
              <a:off x="2091341" y="3836282"/>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a:extLst>
              <a:ext uri="{FF2B5EF4-FFF2-40B4-BE49-F238E27FC236}">
                <a16:creationId xmlns:a16="http://schemas.microsoft.com/office/drawing/2014/main" id="{475B94F8-E35F-12D8-85FC-E309454F022D}"/>
              </a:ext>
            </a:extLst>
          </p:cNvPr>
          <p:cNvGrpSpPr/>
          <p:nvPr/>
        </p:nvGrpSpPr>
        <p:grpSpPr>
          <a:xfrm>
            <a:off x="2113421" y="5715612"/>
            <a:ext cx="1248603" cy="261257"/>
            <a:chOff x="2113421" y="3846860"/>
            <a:chExt cx="1248603" cy="261257"/>
          </a:xfrm>
        </p:grpSpPr>
        <p:cxnSp>
          <p:nvCxnSpPr>
            <p:cNvPr id="50" name="Straight Connector 24">
              <a:extLst>
                <a:ext uri="{FF2B5EF4-FFF2-40B4-BE49-F238E27FC236}">
                  <a16:creationId xmlns:a16="http://schemas.microsoft.com/office/drawing/2014/main" id="{26B573ED-593E-D69C-F32F-2A38DCD67B0E}"/>
                </a:ext>
              </a:extLst>
            </p:cNvPr>
            <p:cNvCxnSpPr>
              <a:cxnSpLocks/>
              <a:stCxn id="5" idx="3"/>
              <a:endCxn id="30" idx="1"/>
            </p:cNvCxnSpPr>
            <p:nvPr/>
          </p:nvCxnSpPr>
          <p:spPr>
            <a:xfrm flipV="1">
              <a:off x="2116074" y="3978253"/>
              <a:ext cx="1245950" cy="1"/>
            </a:xfrm>
            <a:prstGeom prst="bentConnector3">
              <a:avLst>
                <a:gd name="adj1" fmla="val 50000"/>
              </a:avLst>
            </a:prstGeom>
            <a:ln w="25400">
              <a:solidFill>
                <a:schemeClr val="tx1"/>
              </a:solidFill>
              <a:headEnd type="none" w="lg" len="lg"/>
            </a:ln>
          </p:spPr>
          <p:style>
            <a:lnRef idx="2">
              <a:schemeClr val="accent1"/>
            </a:lnRef>
            <a:fillRef idx="0">
              <a:schemeClr val="accent1"/>
            </a:fillRef>
            <a:effectRef idx="1">
              <a:schemeClr val="accent1"/>
            </a:effectRef>
            <a:fontRef idx="minor">
              <a:schemeClr val="tx1"/>
            </a:fontRef>
          </p:style>
        </p:cxnSp>
        <p:sp>
          <p:nvSpPr>
            <p:cNvPr id="51" name="Isosceles Triangle 50">
              <a:extLst>
                <a:ext uri="{FF2B5EF4-FFF2-40B4-BE49-F238E27FC236}">
                  <a16:creationId xmlns:a16="http://schemas.microsoft.com/office/drawing/2014/main" id="{8DB7D4D3-2AF9-C992-BEDE-F112820500BF}"/>
                </a:ext>
              </a:extLst>
            </p:cNvPr>
            <p:cNvSpPr/>
            <p:nvPr/>
          </p:nvSpPr>
          <p:spPr>
            <a:xfrm rot="16200000">
              <a:off x="2091341" y="3868940"/>
              <a:ext cx="261257" cy="217097"/>
            </a:xfrm>
            <a:prstGeom prst="triangle">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a:extLst>
              <a:ext uri="{FF2B5EF4-FFF2-40B4-BE49-F238E27FC236}">
                <a16:creationId xmlns:a16="http://schemas.microsoft.com/office/drawing/2014/main" id="{668D8349-CEE2-B209-4B26-DCE153E9E6BF}"/>
              </a:ext>
            </a:extLst>
          </p:cNvPr>
          <p:cNvSpPr/>
          <p:nvPr/>
        </p:nvSpPr>
        <p:spPr>
          <a:xfrm>
            <a:off x="6307693" y="2969389"/>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ID:58342</a:t>
            </a:r>
          </a:p>
          <a:p>
            <a:r>
              <a:rPr lang="en-US" sz="1200" dirty="0" err="1">
                <a:solidFill>
                  <a:schemeClr val="tx1"/>
                </a:solidFill>
              </a:rPr>
              <a:t>Label:”Drivers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8" name="Rectangle 7">
            <a:extLst>
              <a:ext uri="{FF2B5EF4-FFF2-40B4-BE49-F238E27FC236}">
                <a16:creationId xmlns:a16="http://schemas.microsoft.com/office/drawing/2014/main" id="{4329627C-411C-3DEA-AE14-39971E6224F4}"/>
              </a:ext>
            </a:extLst>
          </p:cNvPr>
          <p:cNvSpPr/>
          <p:nvPr/>
        </p:nvSpPr>
        <p:spPr>
          <a:xfrm>
            <a:off x="6307693" y="3928593"/>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BusinessObject</a:t>
            </a:r>
            <a:endParaRPr lang="en-US" sz="1200" b="1" dirty="0">
              <a:solidFill>
                <a:schemeClr val="tx1"/>
              </a:solidFill>
            </a:endParaRPr>
          </a:p>
          <a:p>
            <a:r>
              <a:rPr lang="en-US" sz="1200" dirty="0">
                <a:solidFill>
                  <a:schemeClr val="tx1"/>
                </a:solidFill>
              </a:rPr>
              <a:t>ID:58343</a:t>
            </a:r>
          </a:p>
          <a:p>
            <a:r>
              <a:rPr lang="en-US" sz="1200" dirty="0" err="1">
                <a:solidFill>
                  <a:schemeClr val="tx1"/>
                </a:solidFill>
              </a:rPr>
              <a:t>Label:”Taxis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10" name="Rectangle 9">
            <a:extLst>
              <a:ext uri="{FF2B5EF4-FFF2-40B4-BE49-F238E27FC236}">
                <a16:creationId xmlns:a16="http://schemas.microsoft.com/office/drawing/2014/main" id="{8501B4A6-08C3-FD11-822E-BAF3F237578E}"/>
              </a:ext>
            </a:extLst>
          </p:cNvPr>
          <p:cNvSpPr/>
          <p:nvPr/>
        </p:nvSpPr>
        <p:spPr>
          <a:xfrm>
            <a:off x="6307693" y="489494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11" name="Straight Connector 24">
            <a:extLst>
              <a:ext uri="{FF2B5EF4-FFF2-40B4-BE49-F238E27FC236}">
                <a16:creationId xmlns:a16="http://schemas.microsoft.com/office/drawing/2014/main" id="{C317AD25-CB76-6483-2997-015EC48B8285}"/>
              </a:ext>
            </a:extLst>
          </p:cNvPr>
          <p:cNvCxnSpPr>
            <a:cxnSpLocks/>
            <a:stCxn id="31" idx="3"/>
            <a:endCxn id="7" idx="1"/>
          </p:cNvCxnSpPr>
          <p:nvPr/>
        </p:nvCxnSpPr>
        <p:spPr>
          <a:xfrm flipV="1">
            <a:off x="5042054" y="3452564"/>
            <a:ext cx="1265639" cy="459610"/>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3" name="Straight Connector 24">
            <a:extLst>
              <a:ext uri="{FF2B5EF4-FFF2-40B4-BE49-F238E27FC236}">
                <a16:creationId xmlns:a16="http://schemas.microsoft.com/office/drawing/2014/main" id="{98751878-DC6F-960B-2EC2-736BBBE2E09A}"/>
              </a:ext>
            </a:extLst>
          </p:cNvPr>
          <p:cNvCxnSpPr>
            <a:cxnSpLocks/>
            <a:stCxn id="29" idx="3"/>
            <a:endCxn id="8" idx="1"/>
          </p:cNvCxnSpPr>
          <p:nvPr/>
        </p:nvCxnSpPr>
        <p:spPr>
          <a:xfrm flipV="1">
            <a:off x="5042054" y="4411768"/>
            <a:ext cx="1265639" cy="468888"/>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14" name="Straight Connector 24">
            <a:extLst>
              <a:ext uri="{FF2B5EF4-FFF2-40B4-BE49-F238E27FC236}">
                <a16:creationId xmlns:a16="http://schemas.microsoft.com/office/drawing/2014/main" id="{96CA7F46-2D54-6860-A54B-7004F0D5CC88}"/>
              </a:ext>
            </a:extLst>
          </p:cNvPr>
          <p:cNvCxnSpPr>
            <a:cxnSpLocks/>
            <a:stCxn id="30" idx="3"/>
            <a:endCxn id="10" idx="1"/>
          </p:cNvCxnSpPr>
          <p:nvPr/>
        </p:nvCxnSpPr>
        <p:spPr>
          <a:xfrm flipV="1">
            <a:off x="5042054" y="5378117"/>
            <a:ext cx="1265639" cy="468888"/>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5C065DC0-E0A1-D4F1-F1B8-440E8B6A122D}"/>
              </a:ext>
            </a:extLst>
          </p:cNvPr>
          <p:cNvSpPr txBox="1"/>
          <p:nvPr/>
        </p:nvSpPr>
        <p:spPr>
          <a:xfrm>
            <a:off x="5292619" y="3152001"/>
            <a:ext cx="1015074" cy="276999"/>
          </a:xfrm>
          <a:prstGeom prst="rect">
            <a:avLst/>
          </a:prstGeom>
          <a:noFill/>
        </p:spPr>
        <p:txBody>
          <a:bodyPr wrap="square" rtlCol="0">
            <a:spAutoFit/>
          </a:bodyPr>
          <a:lstStyle/>
          <a:p>
            <a:r>
              <a:rPr lang="en-US" sz="1200" dirty="0"/>
              <a:t>assignTo_2</a:t>
            </a:r>
          </a:p>
        </p:txBody>
      </p:sp>
      <p:sp>
        <p:nvSpPr>
          <p:cNvPr id="17" name="TextBox 16">
            <a:extLst>
              <a:ext uri="{FF2B5EF4-FFF2-40B4-BE49-F238E27FC236}">
                <a16:creationId xmlns:a16="http://schemas.microsoft.com/office/drawing/2014/main" id="{EABEEE5A-EF28-42EE-47EB-B100BE24C3B2}"/>
              </a:ext>
            </a:extLst>
          </p:cNvPr>
          <p:cNvSpPr txBox="1"/>
          <p:nvPr/>
        </p:nvSpPr>
        <p:spPr>
          <a:xfrm>
            <a:off x="5213120" y="5840650"/>
            <a:ext cx="1015074" cy="276999"/>
          </a:xfrm>
          <a:prstGeom prst="rect">
            <a:avLst/>
          </a:prstGeom>
          <a:noFill/>
        </p:spPr>
        <p:txBody>
          <a:bodyPr wrap="square" rtlCol="0">
            <a:spAutoFit/>
          </a:bodyPr>
          <a:lstStyle/>
          <a:p>
            <a:r>
              <a:rPr lang="en-US" sz="1200" dirty="0"/>
              <a:t>assignTo_2</a:t>
            </a:r>
          </a:p>
        </p:txBody>
      </p:sp>
      <p:sp>
        <p:nvSpPr>
          <p:cNvPr id="18" name="TextBox 17">
            <a:extLst>
              <a:ext uri="{FF2B5EF4-FFF2-40B4-BE49-F238E27FC236}">
                <a16:creationId xmlns:a16="http://schemas.microsoft.com/office/drawing/2014/main" id="{27124E8C-6B66-276C-6C8F-F60D2F3F1470}"/>
              </a:ext>
            </a:extLst>
          </p:cNvPr>
          <p:cNvSpPr txBox="1"/>
          <p:nvPr/>
        </p:nvSpPr>
        <p:spPr>
          <a:xfrm>
            <a:off x="5348703" y="4118349"/>
            <a:ext cx="1015074" cy="276999"/>
          </a:xfrm>
          <a:prstGeom prst="rect">
            <a:avLst/>
          </a:prstGeom>
          <a:noFill/>
        </p:spPr>
        <p:txBody>
          <a:bodyPr wrap="square" rtlCol="0">
            <a:spAutoFit/>
          </a:bodyPr>
          <a:lstStyle/>
          <a:p>
            <a:r>
              <a:rPr lang="en-US" sz="1200" dirty="0"/>
              <a:t>assignTo_1</a:t>
            </a:r>
          </a:p>
        </p:txBody>
      </p:sp>
      <p:cxnSp>
        <p:nvCxnSpPr>
          <p:cNvPr id="19" name="Straight Connector 24">
            <a:extLst>
              <a:ext uri="{FF2B5EF4-FFF2-40B4-BE49-F238E27FC236}">
                <a16:creationId xmlns:a16="http://schemas.microsoft.com/office/drawing/2014/main" id="{2F1149F1-A8D5-C90D-AAB4-9F4A55A33234}"/>
              </a:ext>
            </a:extLst>
          </p:cNvPr>
          <p:cNvCxnSpPr>
            <a:cxnSpLocks/>
            <a:stCxn id="28" idx="1"/>
            <a:endCxn id="7" idx="3"/>
          </p:cNvCxnSpPr>
          <p:nvPr/>
        </p:nvCxnSpPr>
        <p:spPr>
          <a:xfrm rot="10800000" flipV="1">
            <a:off x="7987724" y="3332848"/>
            <a:ext cx="1152637" cy="11971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0" name="Straight Connector 24">
            <a:extLst>
              <a:ext uri="{FF2B5EF4-FFF2-40B4-BE49-F238E27FC236}">
                <a16:creationId xmlns:a16="http://schemas.microsoft.com/office/drawing/2014/main" id="{BDF1224F-7161-F701-30B3-D68C4791ACEE}"/>
              </a:ext>
            </a:extLst>
          </p:cNvPr>
          <p:cNvCxnSpPr>
            <a:cxnSpLocks/>
            <a:stCxn id="37" idx="1"/>
            <a:endCxn id="10" idx="3"/>
          </p:cNvCxnSpPr>
          <p:nvPr/>
        </p:nvCxnSpPr>
        <p:spPr>
          <a:xfrm rot="10800000">
            <a:off x="7987723" y="5378117"/>
            <a:ext cx="1132400" cy="577762"/>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21" name="Straight Connector 24">
            <a:extLst>
              <a:ext uri="{FF2B5EF4-FFF2-40B4-BE49-F238E27FC236}">
                <a16:creationId xmlns:a16="http://schemas.microsoft.com/office/drawing/2014/main" id="{A6A91B1C-26BA-BF6A-F1CE-3C035EFDF938}"/>
              </a:ext>
            </a:extLst>
          </p:cNvPr>
          <p:cNvCxnSpPr>
            <a:cxnSpLocks/>
            <a:stCxn id="35" idx="1"/>
            <a:endCxn id="8" idx="3"/>
          </p:cNvCxnSpPr>
          <p:nvPr/>
        </p:nvCxnSpPr>
        <p:spPr>
          <a:xfrm rot="10800000">
            <a:off x="7987723" y="4411768"/>
            <a:ext cx="1132400" cy="232596"/>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7406CF02-AC0A-BF49-1AA7-EC47D443FB01}"/>
              </a:ext>
            </a:extLst>
          </p:cNvPr>
          <p:cNvSpPr txBox="1"/>
          <p:nvPr/>
        </p:nvSpPr>
        <p:spPr>
          <a:xfrm>
            <a:off x="7987723" y="3123005"/>
            <a:ext cx="1015074" cy="276999"/>
          </a:xfrm>
          <a:prstGeom prst="rect">
            <a:avLst/>
          </a:prstGeom>
          <a:noFill/>
        </p:spPr>
        <p:txBody>
          <a:bodyPr wrap="square" rtlCol="0">
            <a:spAutoFit/>
          </a:bodyPr>
          <a:lstStyle/>
          <a:p>
            <a:r>
              <a:rPr lang="en-US" sz="1200" dirty="0"/>
              <a:t>belongsTo_1</a:t>
            </a:r>
          </a:p>
        </p:txBody>
      </p:sp>
      <p:sp>
        <p:nvSpPr>
          <p:cNvPr id="24" name="TextBox 23">
            <a:extLst>
              <a:ext uri="{FF2B5EF4-FFF2-40B4-BE49-F238E27FC236}">
                <a16:creationId xmlns:a16="http://schemas.microsoft.com/office/drawing/2014/main" id="{B03B1A67-337A-2075-7D4C-93F2EDD36F06}"/>
              </a:ext>
            </a:extLst>
          </p:cNvPr>
          <p:cNvSpPr txBox="1"/>
          <p:nvPr/>
        </p:nvSpPr>
        <p:spPr>
          <a:xfrm>
            <a:off x="7987723" y="5475186"/>
            <a:ext cx="1015074" cy="276999"/>
          </a:xfrm>
          <a:prstGeom prst="rect">
            <a:avLst/>
          </a:prstGeom>
          <a:noFill/>
        </p:spPr>
        <p:txBody>
          <a:bodyPr wrap="square" rtlCol="0">
            <a:spAutoFit/>
          </a:bodyPr>
          <a:lstStyle/>
          <a:p>
            <a:r>
              <a:rPr lang="en-US" sz="1200" dirty="0"/>
              <a:t>belongsTo_1</a:t>
            </a:r>
          </a:p>
        </p:txBody>
      </p:sp>
      <p:sp>
        <p:nvSpPr>
          <p:cNvPr id="26" name="TextBox 25">
            <a:extLst>
              <a:ext uri="{FF2B5EF4-FFF2-40B4-BE49-F238E27FC236}">
                <a16:creationId xmlns:a16="http://schemas.microsoft.com/office/drawing/2014/main" id="{F8DBFAB5-3C3E-9E4B-1DF9-D7C5FF45A980}"/>
              </a:ext>
            </a:extLst>
          </p:cNvPr>
          <p:cNvSpPr txBox="1"/>
          <p:nvPr/>
        </p:nvSpPr>
        <p:spPr>
          <a:xfrm>
            <a:off x="7987723" y="4154745"/>
            <a:ext cx="1015074" cy="276999"/>
          </a:xfrm>
          <a:prstGeom prst="rect">
            <a:avLst/>
          </a:prstGeom>
          <a:noFill/>
        </p:spPr>
        <p:txBody>
          <a:bodyPr wrap="square" rtlCol="0">
            <a:spAutoFit/>
          </a:bodyPr>
          <a:lstStyle/>
          <a:p>
            <a:r>
              <a:rPr lang="en-US" sz="1200" dirty="0"/>
              <a:t>belongsTo_2</a:t>
            </a:r>
          </a:p>
        </p:txBody>
      </p:sp>
      <p:cxnSp>
        <p:nvCxnSpPr>
          <p:cNvPr id="38" name="Straight Connector 24">
            <a:extLst>
              <a:ext uri="{FF2B5EF4-FFF2-40B4-BE49-F238E27FC236}">
                <a16:creationId xmlns:a16="http://schemas.microsoft.com/office/drawing/2014/main" id="{1A2EBE80-3400-C29D-A04B-FB6BDC3A352B}"/>
              </a:ext>
            </a:extLst>
          </p:cNvPr>
          <p:cNvCxnSpPr>
            <a:cxnSpLocks/>
            <a:stCxn id="7" idx="0"/>
            <a:endCxn id="25" idx="1"/>
          </p:cNvCxnSpPr>
          <p:nvPr/>
        </p:nvCxnSpPr>
        <p:spPr>
          <a:xfrm rot="5400000" flipH="1" flipV="1">
            <a:off x="7519854" y="1369121"/>
            <a:ext cx="1228123" cy="1972415"/>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F4165790-EBC6-90A2-A761-92FDE23FA041}"/>
              </a:ext>
            </a:extLst>
          </p:cNvPr>
          <p:cNvSpPr txBox="1"/>
          <p:nvPr/>
        </p:nvSpPr>
        <p:spPr>
          <a:xfrm>
            <a:off x="7177505" y="2062274"/>
            <a:ext cx="1115304" cy="461665"/>
          </a:xfrm>
          <a:prstGeom prst="rect">
            <a:avLst/>
          </a:prstGeom>
          <a:noFill/>
        </p:spPr>
        <p:txBody>
          <a:bodyPr wrap="square" rtlCol="0">
            <a:spAutoFit/>
          </a:bodyPr>
          <a:lstStyle/>
          <a:p>
            <a:r>
              <a:rPr lang="en-US" sz="1200" dirty="0"/>
              <a:t>aggregates_1</a:t>
            </a:r>
          </a:p>
          <a:p>
            <a:r>
              <a:rPr lang="en-US" sz="1200" dirty="0"/>
              <a:t>aggregates_2</a:t>
            </a:r>
          </a:p>
        </p:txBody>
      </p:sp>
      <p:sp>
        <p:nvSpPr>
          <p:cNvPr id="28" name="Rectangle 27">
            <a:extLst>
              <a:ext uri="{FF2B5EF4-FFF2-40B4-BE49-F238E27FC236}">
                <a16:creationId xmlns:a16="http://schemas.microsoft.com/office/drawing/2014/main" id="{8ADB3E2C-BD46-15A3-92BD-57E52BCFB55C}"/>
              </a:ext>
            </a:extLst>
          </p:cNvPr>
          <p:cNvSpPr/>
          <p:nvPr/>
        </p:nvSpPr>
        <p:spPr>
          <a:xfrm>
            <a:off x="9140360" y="284967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33" name="Straight Connector 24">
            <a:extLst>
              <a:ext uri="{FF2B5EF4-FFF2-40B4-BE49-F238E27FC236}">
                <a16:creationId xmlns:a16="http://schemas.microsoft.com/office/drawing/2014/main" id="{B40D23C4-9E76-EE3D-C50D-3F9A2F03838B}"/>
              </a:ext>
            </a:extLst>
          </p:cNvPr>
          <p:cNvCxnSpPr>
            <a:cxnSpLocks/>
            <a:stCxn id="25" idx="3"/>
            <a:endCxn id="28" idx="3"/>
          </p:cNvCxnSpPr>
          <p:nvPr/>
        </p:nvCxnSpPr>
        <p:spPr>
          <a:xfrm>
            <a:off x="11168743" y="1741266"/>
            <a:ext cx="20237" cy="1591583"/>
          </a:xfrm>
          <a:prstGeom prst="bentConnector3">
            <a:avLst>
              <a:gd name="adj1" fmla="val 1229614"/>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FB9EBF76-C35C-A177-BBB8-E179417FF645}"/>
              </a:ext>
            </a:extLst>
          </p:cNvPr>
          <p:cNvSpPr txBox="1"/>
          <p:nvPr/>
        </p:nvSpPr>
        <p:spPr>
          <a:xfrm>
            <a:off x="10800153" y="2388081"/>
            <a:ext cx="640733" cy="276999"/>
          </a:xfrm>
          <a:prstGeom prst="rect">
            <a:avLst/>
          </a:prstGeom>
          <a:noFill/>
        </p:spPr>
        <p:txBody>
          <a:bodyPr wrap="square" rtlCol="0">
            <a:spAutoFit/>
          </a:bodyPr>
          <a:lstStyle/>
          <a:p>
            <a:r>
              <a:rPr lang="en-US" sz="1200" dirty="0"/>
              <a:t>staffs</a:t>
            </a:r>
          </a:p>
        </p:txBody>
      </p:sp>
      <p:sp>
        <p:nvSpPr>
          <p:cNvPr id="35" name="Rectangle 34">
            <a:extLst>
              <a:ext uri="{FF2B5EF4-FFF2-40B4-BE49-F238E27FC236}">
                <a16:creationId xmlns:a16="http://schemas.microsoft.com/office/drawing/2014/main" id="{08BD99EF-F469-EA0B-F864-0E42C76CD2E1}"/>
              </a:ext>
            </a:extLst>
          </p:cNvPr>
          <p:cNvSpPr/>
          <p:nvPr/>
        </p:nvSpPr>
        <p:spPr>
          <a:xfrm>
            <a:off x="9120123" y="4161189"/>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ID:02046</a:t>
            </a:r>
          </a:p>
          <a:p>
            <a:r>
              <a:rPr lang="en-US" sz="1200" dirty="0" err="1">
                <a:solidFill>
                  <a:schemeClr val="tx1"/>
                </a:solidFill>
              </a:rPr>
              <a:t>Label:”Vehicle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37" name="Rectangle 36">
            <a:extLst>
              <a:ext uri="{FF2B5EF4-FFF2-40B4-BE49-F238E27FC236}">
                <a16:creationId xmlns:a16="http://schemas.microsoft.com/office/drawing/2014/main" id="{1917D652-6F88-DF57-793C-9B9D7EDB56A3}"/>
              </a:ext>
            </a:extLst>
          </p:cNvPr>
          <p:cNvSpPr/>
          <p:nvPr/>
        </p:nvSpPr>
        <p:spPr>
          <a:xfrm>
            <a:off x="9120123" y="547270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ID:02046</a:t>
            </a:r>
          </a:p>
          <a:p>
            <a:r>
              <a:rPr lang="en-US" sz="1200" dirty="0" err="1">
                <a:solidFill>
                  <a:schemeClr val="tx1"/>
                </a:solidFill>
              </a:rPr>
              <a:t>Label:”Dispatch</a:t>
            </a:r>
            <a:r>
              <a:rPr lang="en-US" sz="1200" dirty="0">
                <a:solidFill>
                  <a:schemeClr val="tx1"/>
                </a:solidFill>
              </a:rPr>
              <a:t> and Routing Dept”</a:t>
            </a:r>
          </a:p>
          <a:p>
            <a:br>
              <a:rPr lang="en-US" sz="1200" dirty="0">
                <a:solidFill>
                  <a:schemeClr val="tx1"/>
                </a:solidFill>
              </a:rPr>
            </a:br>
            <a:endParaRPr lang="en-US" sz="1200" dirty="0">
              <a:solidFill>
                <a:schemeClr val="tx1"/>
              </a:solidFill>
            </a:endParaRPr>
          </a:p>
        </p:txBody>
      </p:sp>
      <p:cxnSp>
        <p:nvCxnSpPr>
          <p:cNvPr id="42" name="Straight Connector 24">
            <a:extLst>
              <a:ext uri="{FF2B5EF4-FFF2-40B4-BE49-F238E27FC236}">
                <a16:creationId xmlns:a16="http://schemas.microsoft.com/office/drawing/2014/main" id="{B009E2F7-BBCA-D8D4-97C3-204B2EF77F51}"/>
              </a:ext>
            </a:extLst>
          </p:cNvPr>
          <p:cNvCxnSpPr>
            <a:cxnSpLocks/>
            <a:stCxn id="25" idx="3"/>
            <a:endCxn id="35" idx="3"/>
          </p:cNvCxnSpPr>
          <p:nvPr/>
        </p:nvCxnSpPr>
        <p:spPr>
          <a:xfrm>
            <a:off x="11168743" y="1741266"/>
            <a:ext cx="12700" cy="2903098"/>
          </a:xfrm>
          <a:prstGeom prst="bent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3" name="Straight Connector 24">
            <a:extLst>
              <a:ext uri="{FF2B5EF4-FFF2-40B4-BE49-F238E27FC236}">
                <a16:creationId xmlns:a16="http://schemas.microsoft.com/office/drawing/2014/main" id="{DD7CD256-5E1F-E24D-AFEE-6846F4C515E3}"/>
              </a:ext>
            </a:extLst>
          </p:cNvPr>
          <p:cNvCxnSpPr>
            <a:cxnSpLocks/>
            <a:stCxn id="25" idx="3"/>
            <a:endCxn id="37" idx="3"/>
          </p:cNvCxnSpPr>
          <p:nvPr/>
        </p:nvCxnSpPr>
        <p:spPr>
          <a:xfrm>
            <a:off x="11168743" y="1741266"/>
            <a:ext cx="12700" cy="4214613"/>
          </a:xfrm>
          <a:prstGeom prst="bent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6168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2D642A3-2FA3-4505-0CAA-B613B0375078}"/>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ID:21256</a:t>
            </a:r>
          </a:p>
          <a:p>
            <a:r>
              <a:rPr lang="en-US" sz="1200" dirty="0" err="1">
                <a:solidFill>
                  <a:schemeClr val="tx1"/>
                </a:solidFill>
              </a:rPr>
              <a:t>Label:”Taxi</a:t>
            </a:r>
            <a:r>
              <a:rPr lang="en-US" sz="1200" dirty="0">
                <a:solidFill>
                  <a:schemeClr val="tx1"/>
                </a:solidFill>
              </a:rPr>
              <a:t> – route mgt”</a:t>
            </a:r>
          </a:p>
          <a:p>
            <a:br>
              <a:rPr lang="en-US" sz="1200" dirty="0">
                <a:solidFill>
                  <a:schemeClr val="tx1"/>
                </a:solidFill>
              </a:rPr>
            </a:br>
            <a:endParaRPr lang="en-US" sz="1200" dirty="0">
              <a:solidFill>
                <a:schemeClr val="tx1"/>
              </a:solidFill>
            </a:endParaRPr>
          </a:p>
        </p:txBody>
      </p:sp>
      <p:sp>
        <p:nvSpPr>
          <p:cNvPr id="25" name="Rectangle 24">
            <a:extLst>
              <a:ext uri="{FF2B5EF4-FFF2-40B4-BE49-F238E27FC236}">
                <a16:creationId xmlns:a16="http://schemas.microsoft.com/office/drawing/2014/main" id="{7E4A23AA-D94F-6B5C-191F-D8924474C8D6}"/>
              </a:ext>
            </a:extLst>
          </p:cNvPr>
          <p:cNvSpPr/>
          <p:nvPr/>
        </p:nvSpPr>
        <p:spPr>
          <a:xfrm>
            <a:off x="9120123" y="125809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41" name="Straight Connector 24">
            <a:extLst>
              <a:ext uri="{FF2B5EF4-FFF2-40B4-BE49-F238E27FC236}">
                <a16:creationId xmlns:a16="http://schemas.microsoft.com/office/drawing/2014/main" id="{C1692510-F353-D75A-016D-A2DB3F82EF12}"/>
              </a:ext>
            </a:extLst>
          </p:cNvPr>
          <p:cNvCxnSpPr>
            <a:cxnSpLocks/>
            <a:stCxn id="2" idx="0"/>
            <a:endCxn id="25" idx="0"/>
          </p:cNvCxnSpPr>
          <p:nvPr/>
        </p:nvCxnSpPr>
        <p:spPr>
          <a:xfrm rot="5400000" flipH="1" flipV="1">
            <a:off x="5697279" y="-3163129"/>
            <a:ext cx="25934" cy="8868374"/>
          </a:xfrm>
          <a:prstGeom prst="bentConnector3">
            <a:avLst>
              <a:gd name="adj1" fmla="val 98146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8" name="TextBox 47">
            <a:extLst>
              <a:ext uri="{FF2B5EF4-FFF2-40B4-BE49-F238E27FC236}">
                <a16:creationId xmlns:a16="http://schemas.microsoft.com/office/drawing/2014/main" id="{62ACA50F-38D2-9849-B73A-61C1EDF0F6BA}"/>
              </a:ext>
            </a:extLst>
          </p:cNvPr>
          <p:cNvSpPr txBox="1"/>
          <p:nvPr/>
        </p:nvSpPr>
        <p:spPr>
          <a:xfrm>
            <a:off x="5524227" y="717059"/>
            <a:ext cx="1143546" cy="276999"/>
          </a:xfrm>
          <a:prstGeom prst="rect">
            <a:avLst/>
          </a:prstGeom>
          <a:noFill/>
        </p:spPr>
        <p:txBody>
          <a:bodyPr wrap="square" rtlCol="0">
            <a:spAutoFit/>
          </a:bodyPr>
          <a:lstStyle/>
          <a:p>
            <a:r>
              <a:rPr lang="en-US" sz="1200" dirty="0"/>
              <a:t>Implements_5</a:t>
            </a:r>
          </a:p>
        </p:txBody>
      </p:sp>
      <p:sp>
        <p:nvSpPr>
          <p:cNvPr id="7" name="Rectangle 6">
            <a:extLst>
              <a:ext uri="{FF2B5EF4-FFF2-40B4-BE49-F238E27FC236}">
                <a16:creationId xmlns:a16="http://schemas.microsoft.com/office/drawing/2014/main" id="{86DC705C-5633-715E-318A-DE841F7C2E34}"/>
              </a:ext>
            </a:extLst>
          </p:cNvPr>
          <p:cNvSpPr/>
          <p:nvPr/>
        </p:nvSpPr>
        <p:spPr>
          <a:xfrm>
            <a:off x="6307693" y="2198508"/>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ID:58342</a:t>
            </a:r>
          </a:p>
          <a:p>
            <a:r>
              <a:rPr lang="en-US" sz="1200" dirty="0" err="1">
                <a:solidFill>
                  <a:schemeClr val="tx1"/>
                </a:solidFill>
              </a:rPr>
              <a:t>Label:”Drivers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8" name="Rectangle 7">
            <a:extLst>
              <a:ext uri="{FF2B5EF4-FFF2-40B4-BE49-F238E27FC236}">
                <a16:creationId xmlns:a16="http://schemas.microsoft.com/office/drawing/2014/main" id="{69240C39-F2DE-A021-DD0D-9230CA62A59B}"/>
              </a:ext>
            </a:extLst>
          </p:cNvPr>
          <p:cNvSpPr/>
          <p:nvPr/>
        </p:nvSpPr>
        <p:spPr>
          <a:xfrm>
            <a:off x="6307693" y="3928593"/>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BusinessObject</a:t>
            </a:r>
            <a:endParaRPr lang="en-US" sz="1200" b="1" dirty="0">
              <a:solidFill>
                <a:schemeClr val="tx1"/>
              </a:solidFill>
            </a:endParaRPr>
          </a:p>
          <a:p>
            <a:r>
              <a:rPr lang="en-US" sz="1200" dirty="0">
                <a:solidFill>
                  <a:schemeClr val="tx1"/>
                </a:solidFill>
              </a:rPr>
              <a:t>ID:58343</a:t>
            </a:r>
          </a:p>
          <a:p>
            <a:r>
              <a:rPr lang="en-US" sz="1200" dirty="0" err="1">
                <a:solidFill>
                  <a:schemeClr val="tx1"/>
                </a:solidFill>
              </a:rPr>
              <a:t>Label:”Taxis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10" name="Rectangle 9">
            <a:extLst>
              <a:ext uri="{FF2B5EF4-FFF2-40B4-BE49-F238E27FC236}">
                <a16:creationId xmlns:a16="http://schemas.microsoft.com/office/drawing/2014/main" id="{FB1B092E-67B9-254C-0072-4C16B99F30DD}"/>
              </a:ext>
            </a:extLst>
          </p:cNvPr>
          <p:cNvSpPr/>
          <p:nvPr/>
        </p:nvSpPr>
        <p:spPr>
          <a:xfrm>
            <a:off x="6307693" y="5658678"/>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sp>
        <p:nvSpPr>
          <p:cNvPr id="58" name="Rectangle 57">
            <a:extLst>
              <a:ext uri="{FF2B5EF4-FFF2-40B4-BE49-F238E27FC236}">
                <a16:creationId xmlns:a16="http://schemas.microsoft.com/office/drawing/2014/main" id="{9F91EA89-99D1-8D29-CBBC-299B68B378D7}"/>
              </a:ext>
            </a:extLst>
          </p:cNvPr>
          <p:cNvSpPr/>
          <p:nvPr/>
        </p:nvSpPr>
        <p:spPr>
          <a:xfrm>
            <a:off x="9140360" y="284967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59" name="Straight Connector 24">
            <a:extLst>
              <a:ext uri="{FF2B5EF4-FFF2-40B4-BE49-F238E27FC236}">
                <a16:creationId xmlns:a16="http://schemas.microsoft.com/office/drawing/2014/main" id="{59112A82-13AC-6923-5C82-A5DEB8A0FAE2}"/>
              </a:ext>
            </a:extLst>
          </p:cNvPr>
          <p:cNvCxnSpPr>
            <a:cxnSpLocks/>
            <a:stCxn id="25" idx="3"/>
            <a:endCxn id="58" idx="3"/>
          </p:cNvCxnSpPr>
          <p:nvPr/>
        </p:nvCxnSpPr>
        <p:spPr>
          <a:xfrm>
            <a:off x="11168743" y="1741266"/>
            <a:ext cx="20237" cy="1591583"/>
          </a:xfrm>
          <a:prstGeom prst="bentConnector3">
            <a:avLst>
              <a:gd name="adj1" fmla="val 1122034"/>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686D457-3061-93F2-4FE5-ADFB15CCD024}"/>
              </a:ext>
            </a:extLst>
          </p:cNvPr>
          <p:cNvSpPr txBox="1"/>
          <p:nvPr/>
        </p:nvSpPr>
        <p:spPr>
          <a:xfrm>
            <a:off x="10800153" y="2388081"/>
            <a:ext cx="640733" cy="276999"/>
          </a:xfrm>
          <a:prstGeom prst="rect">
            <a:avLst/>
          </a:prstGeom>
          <a:noFill/>
        </p:spPr>
        <p:txBody>
          <a:bodyPr wrap="square" rtlCol="0">
            <a:spAutoFit/>
          </a:bodyPr>
          <a:lstStyle/>
          <a:p>
            <a:r>
              <a:rPr lang="en-US" sz="1200" dirty="0"/>
              <a:t>staffs</a:t>
            </a:r>
          </a:p>
        </p:txBody>
      </p:sp>
      <p:cxnSp>
        <p:nvCxnSpPr>
          <p:cNvPr id="63" name="Straight Connector 24">
            <a:extLst>
              <a:ext uri="{FF2B5EF4-FFF2-40B4-BE49-F238E27FC236}">
                <a16:creationId xmlns:a16="http://schemas.microsoft.com/office/drawing/2014/main" id="{47472871-CB3C-7048-F3BC-341E06417D7F}"/>
              </a:ext>
            </a:extLst>
          </p:cNvPr>
          <p:cNvCxnSpPr>
            <a:cxnSpLocks/>
            <a:endCxn id="7" idx="3"/>
          </p:cNvCxnSpPr>
          <p:nvPr/>
        </p:nvCxnSpPr>
        <p:spPr>
          <a:xfrm rot="10800000">
            <a:off x="7987723" y="2681684"/>
            <a:ext cx="1132400" cy="74731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66" name="Straight Connector 24">
            <a:extLst>
              <a:ext uri="{FF2B5EF4-FFF2-40B4-BE49-F238E27FC236}">
                <a16:creationId xmlns:a16="http://schemas.microsoft.com/office/drawing/2014/main" id="{EB260632-EDD8-696E-C42A-ADC172FBED61}"/>
              </a:ext>
            </a:extLst>
          </p:cNvPr>
          <p:cNvCxnSpPr>
            <a:cxnSpLocks/>
            <a:stCxn id="31" idx="1"/>
            <a:endCxn id="10" idx="3"/>
          </p:cNvCxnSpPr>
          <p:nvPr/>
        </p:nvCxnSpPr>
        <p:spPr>
          <a:xfrm rot="10800000" flipV="1">
            <a:off x="7987723" y="5955879"/>
            <a:ext cx="1132400" cy="185974"/>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69" name="Straight Connector 24">
            <a:extLst>
              <a:ext uri="{FF2B5EF4-FFF2-40B4-BE49-F238E27FC236}">
                <a16:creationId xmlns:a16="http://schemas.microsoft.com/office/drawing/2014/main" id="{49CE7804-9063-E4EF-D5E9-BADD5BD664B7}"/>
              </a:ext>
            </a:extLst>
          </p:cNvPr>
          <p:cNvCxnSpPr>
            <a:cxnSpLocks/>
            <a:stCxn id="29" idx="1"/>
            <a:endCxn id="8" idx="3"/>
          </p:cNvCxnSpPr>
          <p:nvPr/>
        </p:nvCxnSpPr>
        <p:spPr>
          <a:xfrm rot="10800000">
            <a:off x="7987723" y="4411768"/>
            <a:ext cx="1132400" cy="232596"/>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173DA821-4BBF-0D65-FB48-226673A280DD}"/>
              </a:ext>
            </a:extLst>
          </p:cNvPr>
          <p:cNvSpPr txBox="1"/>
          <p:nvPr/>
        </p:nvSpPr>
        <p:spPr>
          <a:xfrm>
            <a:off x="8036007" y="2419813"/>
            <a:ext cx="1015074" cy="276999"/>
          </a:xfrm>
          <a:prstGeom prst="rect">
            <a:avLst/>
          </a:prstGeom>
          <a:noFill/>
        </p:spPr>
        <p:txBody>
          <a:bodyPr wrap="square" rtlCol="0">
            <a:spAutoFit/>
          </a:bodyPr>
          <a:lstStyle/>
          <a:p>
            <a:r>
              <a:rPr lang="en-US" sz="1200" dirty="0"/>
              <a:t>belongsTo_1</a:t>
            </a:r>
          </a:p>
        </p:txBody>
      </p:sp>
      <p:sp>
        <p:nvSpPr>
          <p:cNvPr id="73" name="TextBox 72">
            <a:extLst>
              <a:ext uri="{FF2B5EF4-FFF2-40B4-BE49-F238E27FC236}">
                <a16:creationId xmlns:a16="http://schemas.microsoft.com/office/drawing/2014/main" id="{363E7D1C-BCEB-0FC5-02E8-E300573AE201}"/>
              </a:ext>
            </a:extLst>
          </p:cNvPr>
          <p:cNvSpPr txBox="1"/>
          <p:nvPr/>
        </p:nvSpPr>
        <p:spPr>
          <a:xfrm>
            <a:off x="7987723" y="6141852"/>
            <a:ext cx="1015074" cy="276999"/>
          </a:xfrm>
          <a:prstGeom prst="rect">
            <a:avLst/>
          </a:prstGeom>
          <a:noFill/>
        </p:spPr>
        <p:txBody>
          <a:bodyPr wrap="square" rtlCol="0">
            <a:spAutoFit/>
          </a:bodyPr>
          <a:lstStyle/>
          <a:p>
            <a:r>
              <a:rPr lang="en-US" sz="1200" dirty="0"/>
              <a:t>belongsTo_1</a:t>
            </a:r>
          </a:p>
        </p:txBody>
      </p:sp>
      <p:sp>
        <p:nvSpPr>
          <p:cNvPr id="74" name="TextBox 73">
            <a:extLst>
              <a:ext uri="{FF2B5EF4-FFF2-40B4-BE49-F238E27FC236}">
                <a16:creationId xmlns:a16="http://schemas.microsoft.com/office/drawing/2014/main" id="{BEAD29F8-280F-22F9-D714-4FD88028373E}"/>
              </a:ext>
            </a:extLst>
          </p:cNvPr>
          <p:cNvSpPr txBox="1"/>
          <p:nvPr/>
        </p:nvSpPr>
        <p:spPr>
          <a:xfrm>
            <a:off x="7931639" y="4161189"/>
            <a:ext cx="1015074" cy="276999"/>
          </a:xfrm>
          <a:prstGeom prst="rect">
            <a:avLst/>
          </a:prstGeom>
          <a:noFill/>
        </p:spPr>
        <p:txBody>
          <a:bodyPr wrap="square" rtlCol="0">
            <a:spAutoFit/>
          </a:bodyPr>
          <a:lstStyle/>
          <a:p>
            <a:r>
              <a:rPr lang="en-US" sz="1200" dirty="0"/>
              <a:t>belongsTo_2</a:t>
            </a:r>
          </a:p>
        </p:txBody>
      </p:sp>
      <p:sp>
        <p:nvSpPr>
          <p:cNvPr id="29" name="Rectangle 28">
            <a:extLst>
              <a:ext uri="{FF2B5EF4-FFF2-40B4-BE49-F238E27FC236}">
                <a16:creationId xmlns:a16="http://schemas.microsoft.com/office/drawing/2014/main" id="{BDAFDB3F-DEB5-9E25-871F-F3C7DA6D5A79}"/>
              </a:ext>
            </a:extLst>
          </p:cNvPr>
          <p:cNvSpPr/>
          <p:nvPr/>
        </p:nvSpPr>
        <p:spPr>
          <a:xfrm>
            <a:off x="9120123" y="4161189"/>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ID:02046</a:t>
            </a:r>
          </a:p>
          <a:p>
            <a:r>
              <a:rPr lang="en-US" sz="1200" dirty="0" err="1">
                <a:solidFill>
                  <a:schemeClr val="tx1"/>
                </a:solidFill>
              </a:rPr>
              <a:t>Label:”Vehicle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sp>
        <p:nvSpPr>
          <p:cNvPr id="31" name="Rectangle 30">
            <a:extLst>
              <a:ext uri="{FF2B5EF4-FFF2-40B4-BE49-F238E27FC236}">
                <a16:creationId xmlns:a16="http://schemas.microsoft.com/office/drawing/2014/main" id="{90E1309B-F23A-B7D5-C38D-D25A06818F98}"/>
              </a:ext>
            </a:extLst>
          </p:cNvPr>
          <p:cNvSpPr/>
          <p:nvPr/>
        </p:nvSpPr>
        <p:spPr>
          <a:xfrm>
            <a:off x="9120123" y="547270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ID:02046</a:t>
            </a:r>
          </a:p>
          <a:p>
            <a:r>
              <a:rPr lang="en-US" sz="1200" dirty="0" err="1">
                <a:solidFill>
                  <a:schemeClr val="tx1"/>
                </a:solidFill>
              </a:rPr>
              <a:t>Label:”Dispatch</a:t>
            </a:r>
            <a:r>
              <a:rPr lang="en-US" sz="1200" dirty="0">
                <a:solidFill>
                  <a:schemeClr val="tx1"/>
                </a:solidFill>
              </a:rPr>
              <a:t> and Routing Dept”</a:t>
            </a:r>
          </a:p>
          <a:p>
            <a:br>
              <a:rPr lang="en-US" sz="1200" dirty="0">
                <a:solidFill>
                  <a:schemeClr val="tx1"/>
                </a:solidFill>
              </a:rPr>
            </a:br>
            <a:endParaRPr lang="en-US" sz="1200" dirty="0">
              <a:solidFill>
                <a:schemeClr val="tx1"/>
              </a:solidFill>
            </a:endParaRPr>
          </a:p>
        </p:txBody>
      </p:sp>
      <p:cxnSp>
        <p:nvCxnSpPr>
          <p:cNvPr id="34" name="Straight Connector 24">
            <a:extLst>
              <a:ext uri="{FF2B5EF4-FFF2-40B4-BE49-F238E27FC236}">
                <a16:creationId xmlns:a16="http://schemas.microsoft.com/office/drawing/2014/main" id="{A26463FB-EE10-8F04-B521-086577AEC261}"/>
              </a:ext>
            </a:extLst>
          </p:cNvPr>
          <p:cNvCxnSpPr>
            <a:cxnSpLocks/>
            <a:stCxn id="25" idx="3"/>
            <a:endCxn id="29" idx="3"/>
          </p:cNvCxnSpPr>
          <p:nvPr/>
        </p:nvCxnSpPr>
        <p:spPr>
          <a:xfrm>
            <a:off x="11168743" y="1741266"/>
            <a:ext cx="12700" cy="2903098"/>
          </a:xfrm>
          <a:prstGeom prst="bent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37" name="Straight Connector 24">
            <a:extLst>
              <a:ext uri="{FF2B5EF4-FFF2-40B4-BE49-F238E27FC236}">
                <a16:creationId xmlns:a16="http://schemas.microsoft.com/office/drawing/2014/main" id="{ECF6F3E3-9FA2-AD0E-8D6A-E6CDE4B33352}"/>
              </a:ext>
            </a:extLst>
          </p:cNvPr>
          <p:cNvCxnSpPr>
            <a:cxnSpLocks/>
            <a:stCxn id="25" idx="3"/>
            <a:endCxn id="31" idx="3"/>
          </p:cNvCxnSpPr>
          <p:nvPr/>
        </p:nvCxnSpPr>
        <p:spPr>
          <a:xfrm>
            <a:off x="11168743" y="1741266"/>
            <a:ext cx="12700" cy="4214613"/>
          </a:xfrm>
          <a:prstGeom prst="bent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2" name="Straight Connector 24">
            <a:extLst>
              <a:ext uri="{FF2B5EF4-FFF2-40B4-BE49-F238E27FC236}">
                <a16:creationId xmlns:a16="http://schemas.microsoft.com/office/drawing/2014/main" id="{5FF6B921-D963-721B-1C58-4F362B3B1E11}"/>
              </a:ext>
            </a:extLst>
          </p:cNvPr>
          <p:cNvCxnSpPr>
            <a:cxnSpLocks/>
            <a:stCxn id="7" idx="1"/>
            <a:endCxn id="25" idx="1"/>
          </p:cNvCxnSpPr>
          <p:nvPr/>
        </p:nvCxnSpPr>
        <p:spPr>
          <a:xfrm rot="10800000" flipH="1">
            <a:off x="6307693" y="1741267"/>
            <a:ext cx="2812430" cy="940417"/>
          </a:xfrm>
          <a:prstGeom prst="bentConnector3">
            <a:avLst>
              <a:gd name="adj1" fmla="val -812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5" name="Straight Connector 24">
            <a:extLst>
              <a:ext uri="{FF2B5EF4-FFF2-40B4-BE49-F238E27FC236}">
                <a16:creationId xmlns:a16="http://schemas.microsoft.com/office/drawing/2014/main" id="{315A16EF-AC43-A35C-2289-7BB64FCF6AF0}"/>
              </a:ext>
            </a:extLst>
          </p:cNvPr>
          <p:cNvCxnSpPr>
            <a:cxnSpLocks/>
            <a:stCxn id="8" idx="1"/>
            <a:endCxn id="25" idx="1"/>
          </p:cNvCxnSpPr>
          <p:nvPr/>
        </p:nvCxnSpPr>
        <p:spPr>
          <a:xfrm rot="10800000" flipH="1">
            <a:off x="6307693" y="1741266"/>
            <a:ext cx="2812430" cy="2670502"/>
          </a:xfrm>
          <a:prstGeom prst="bentConnector3">
            <a:avLst>
              <a:gd name="adj1" fmla="val -812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9" name="Straight Connector 24">
            <a:extLst>
              <a:ext uri="{FF2B5EF4-FFF2-40B4-BE49-F238E27FC236}">
                <a16:creationId xmlns:a16="http://schemas.microsoft.com/office/drawing/2014/main" id="{6DC74553-F6F3-5E96-05C4-0E24D2AD18B7}"/>
              </a:ext>
            </a:extLst>
          </p:cNvPr>
          <p:cNvCxnSpPr>
            <a:cxnSpLocks/>
            <a:stCxn id="10" idx="1"/>
            <a:endCxn id="25" idx="1"/>
          </p:cNvCxnSpPr>
          <p:nvPr/>
        </p:nvCxnSpPr>
        <p:spPr>
          <a:xfrm rot="10800000" flipH="1">
            <a:off x="6307693" y="1741267"/>
            <a:ext cx="2812430" cy="4400587"/>
          </a:xfrm>
          <a:prstGeom prst="bentConnector3">
            <a:avLst>
              <a:gd name="adj1" fmla="val -8128"/>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D0A7D3FB-D630-C763-5CA3-194D55907D8F}"/>
              </a:ext>
            </a:extLst>
          </p:cNvPr>
          <p:cNvSpPr txBox="1"/>
          <p:nvPr/>
        </p:nvSpPr>
        <p:spPr>
          <a:xfrm>
            <a:off x="4885015" y="2569467"/>
            <a:ext cx="1165326" cy="276999"/>
          </a:xfrm>
          <a:prstGeom prst="rect">
            <a:avLst/>
          </a:prstGeom>
          <a:noFill/>
        </p:spPr>
        <p:txBody>
          <a:bodyPr wrap="square" rtlCol="0">
            <a:spAutoFit/>
          </a:bodyPr>
          <a:lstStyle/>
          <a:p>
            <a:r>
              <a:rPr lang="en-US" sz="1200" dirty="0"/>
              <a:t>aggregates_1</a:t>
            </a:r>
          </a:p>
        </p:txBody>
      </p:sp>
      <p:sp>
        <p:nvSpPr>
          <p:cNvPr id="53" name="TextBox 52">
            <a:extLst>
              <a:ext uri="{FF2B5EF4-FFF2-40B4-BE49-F238E27FC236}">
                <a16:creationId xmlns:a16="http://schemas.microsoft.com/office/drawing/2014/main" id="{CD7D8CC8-8C5B-BAD0-F14A-A88B8C452060}"/>
              </a:ext>
            </a:extLst>
          </p:cNvPr>
          <p:cNvSpPr txBox="1"/>
          <p:nvPr/>
        </p:nvSpPr>
        <p:spPr>
          <a:xfrm>
            <a:off x="4941564" y="5996263"/>
            <a:ext cx="1165326" cy="276999"/>
          </a:xfrm>
          <a:prstGeom prst="rect">
            <a:avLst/>
          </a:prstGeom>
          <a:noFill/>
        </p:spPr>
        <p:txBody>
          <a:bodyPr wrap="square" rtlCol="0">
            <a:spAutoFit/>
          </a:bodyPr>
          <a:lstStyle/>
          <a:p>
            <a:r>
              <a:rPr lang="en-US" sz="1200" dirty="0"/>
              <a:t>aggregates_1</a:t>
            </a:r>
          </a:p>
        </p:txBody>
      </p:sp>
      <p:sp>
        <p:nvSpPr>
          <p:cNvPr id="54" name="TextBox 53">
            <a:extLst>
              <a:ext uri="{FF2B5EF4-FFF2-40B4-BE49-F238E27FC236}">
                <a16:creationId xmlns:a16="http://schemas.microsoft.com/office/drawing/2014/main" id="{BB41E71F-C9E7-FC7A-8FE2-DD7DAE35F8DE}"/>
              </a:ext>
            </a:extLst>
          </p:cNvPr>
          <p:cNvSpPr txBox="1"/>
          <p:nvPr/>
        </p:nvSpPr>
        <p:spPr>
          <a:xfrm>
            <a:off x="4885015" y="4250062"/>
            <a:ext cx="1165326" cy="276999"/>
          </a:xfrm>
          <a:prstGeom prst="rect">
            <a:avLst/>
          </a:prstGeom>
          <a:noFill/>
        </p:spPr>
        <p:txBody>
          <a:bodyPr wrap="square" rtlCol="0">
            <a:spAutoFit/>
          </a:bodyPr>
          <a:lstStyle/>
          <a:p>
            <a:r>
              <a:rPr lang="en-US" sz="1200" dirty="0"/>
              <a:t>aggregates_2</a:t>
            </a:r>
          </a:p>
        </p:txBody>
      </p:sp>
    </p:spTree>
    <p:extLst>
      <p:ext uri="{BB962C8B-B14F-4D97-AF65-F5344CB8AC3E}">
        <p14:creationId xmlns:p14="http://schemas.microsoft.com/office/powerpoint/2010/main" val="15151215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51CB941-9E59-5C24-41B4-C6D79C820AFF}"/>
              </a:ext>
            </a:extLst>
          </p:cNvPr>
          <p:cNvSpPr/>
          <p:nvPr/>
        </p:nvSpPr>
        <p:spPr>
          <a:xfrm>
            <a:off x="1247078" y="290228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Process</a:t>
            </a:r>
          </a:p>
          <a:p>
            <a:r>
              <a:rPr lang="en-US" sz="1200" dirty="0">
                <a:solidFill>
                  <a:schemeClr val="tx1"/>
                </a:solidFill>
              </a:rPr>
              <a:t>ID:32154</a:t>
            </a:r>
          </a:p>
          <a:p>
            <a:r>
              <a:rPr lang="en-US" sz="1200" dirty="0" err="1">
                <a:solidFill>
                  <a:schemeClr val="tx1"/>
                </a:solidFill>
              </a:rPr>
              <a:t>Label:”Passenger</a:t>
            </a:r>
            <a:r>
              <a:rPr lang="en-US" sz="1200" dirty="0">
                <a:solidFill>
                  <a:schemeClr val="tx1"/>
                </a:solidFill>
              </a:rPr>
              <a:t> onboarding”</a:t>
            </a:r>
          </a:p>
          <a:p>
            <a:br>
              <a:rPr lang="en-US" sz="1200" dirty="0">
                <a:solidFill>
                  <a:schemeClr val="tx1"/>
                </a:solidFill>
              </a:rPr>
            </a:br>
            <a:endParaRPr lang="en-US" sz="1200" dirty="0">
              <a:solidFill>
                <a:schemeClr val="tx1"/>
              </a:solidFill>
            </a:endParaRPr>
          </a:p>
        </p:txBody>
      </p:sp>
      <p:sp>
        <p:nvSpPr>
          <p:cNvPr id="3" name="Rectangle 2">
            <a:extLst>
              <a:ext uri="{FF2B5EF4-FFF2-40B4-BE49-F238E27FC236}">
                <a16:creationId xmlns:a16="http://schemas.microsoft.com/office/drawing/2014/main" id="{F8240140-1CCB-13FB-40C8-3417DB71B8E8}"/>
              </a:ext>
            </a:extLst>
          </p:cNvPr>
          <p:cNvSpPr/>
          <p:nvPr/>
        </p:nvSpPr>
        <p:spPr>
          <a:xfrm>
            <a:off x="1247078" y="38686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Process</a:t>
            </a:r>
          </a:p>
          <a:p>
            <a:r>
              <a:rPr lang="en-US" sz="1200" dirty="0">
                <a:solidFill>
                  <a:schemeClr val="tx1"/>
                </a:solidFill>
              </a:rPr>
              <a:t>ID:32155</a:t>
            </a:r>
          </a:p>
          <a:p>
            <a:r>
              <a:rPr lang="en-US" sz="1200" dirty="0" err="1">
                <a:solidFill>
                  <a:schemeClr val="tx1"/>
                </a:solidFill>
              </a:rPr>
              <a:t>Label:”Execute</a:t>
            </a:r>
            <a:r>
              <a:rPr lang="en-US" sz="1200" dirty="0">
                <a:solidFill>
                  <a:schemeClr val="tx1"/>
                </a:solidFill>
              </a:rPr>
              <a:t> ride”</a:t>
            </a:r>
          </a:p>
          <a:p>
            <a:br>
              <a:rPr lang="en-US" sz="1200" dirty="0">
                <a:solidFill>
                  <a:schemeClr val="tx1"/>
                </a:solidFill>
              </a:rPr>
            </a:br>
            <a:endParaRPr lang="en-US" sz="1200" dirty="0">
              <a:solidFill>
                <a:schemeClr val="tx1"/>
              </a:solidFill>
            </a:endParaRPr>
          </a:p>
        </p:txBody>
      </p:sp>
      <p:sp>
        <p:nvSpPr>
          <p:cNvPr id="4" name="Rectangle 3">
            <a:extLst>
              <a:ext uri="{FF2B5EF4-FFF2-40B4-BE49-F238E27FC236}">
                <a16:creationId xmlns:a16="http://schemas.microsoft.com/office/drawing/2014/main" id="{EC6E5460-A0E2-DEA0-9649-88A6DF6C3F76}"/>
              </a:ext>
            </a:extLst>
          </p:cNvPr>
          <p:cNvSpPr/>
          <p:nvPr/>
        </p:nvSpPr>
        <p:spPr>
          <a:xfrm>
            <a:off x="1247078" y="4834979"/>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Process</a:t>
            </a:r>
          </a:p>
          <a:p>
            <a:r>
              <a:rPr lang="en-US" sz="1200" dirty="0">
                <a:solidFill>
                  <a:schemeClr val="tx1"/>
                </a:solidFill>
              </a:rPr>
              <a:t>ID:32156</a:t>
            </a:r>
          </a:p>
          <a:p>
            <a:r>
              <a:rPr lang="en-US" sz="1200" dirty="0" err="1">
                <a:solidFill>
                  <a:schemeClr val="tx1"/>
                </a:solidFill>
              </a:rPr>
              <a:t>Label:”Passenger</a:t>
            </a:r>
            <a:r>
              <a:rPr lang="en-US" sz="1200" dirty="0">
                <a:solidFill>
                  <a:schemeClr val="tx1"/>
                </a:solidFill>
              </a:rPr>
              <a:t> offloading”</a:t>
            </a:r>
          </a:p>
          <a:p>
            <a:br>
              <a:rPr lang="en-US" sz="1200" dirty="0">
                <a:solidFill>
                  <a:schemeClr val="tx1"/>
                </a:solidFill>
              </a:rPr>
            </a:br>
            <a:endParaRPr lang="en-US" sz="1200" dirty="0">
              <a:solidFill>
                <a:schemeClr val="tx1"/>
              </a:solidFill>
            </a:endParaRPr>
          </a:p>
        </p:txBody>
      </p:sp>
      <p:cxnSp>
        <p:nvCxnSpPr>
          <p:cNvPr id="5" name="Straight Connector 24">
            <a:extLst>
              <a:ext uri="{FF2B5EF4-FFF2-40B4-BE49-F238E27FC236}">
                <a16:creationId xmlns:a16="http://schemas.microsoft.com/office/drawing/2014/main" id="{E25B2FB3-45E6-00D3-ACE9-0377715CB294}"/>
              </a:ext>
            </a:extLst>
          </p:cNvPr>
          <p:cNvCxnSpPr>
            <a:cxnSpLocks/>
            <a:stCxn id="2" idx="0"/>
            <a:endCxn id="7" idx="2"/>
          </p:cNvCxnSpPr>
          <p:nvPr/>
        </p:nvCxnSpPr>
        <p:spPr>
          <a:xfrm rot="16200000" flipV="1">
            <a:off x="1678625" y="2493812"/>
            <a:ext cx="812430" cy="4507"/>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DC17277B-6560-6C98-2646-E862547E1CB0}"/>
              </a:ext>
            </a:extLst>
          </p:cNvPr>
          <p:cNvSpPr txBox="1"/>
          <p:nvPr/>
        </p:nvSpPr>
        <p:spPr>
          <a:xfrm>
            <a:off x="2114962" y="2363772"/>
            <a:ext cx="840297" cy="276999"/>
          </a:xfrm>
          <a:prstGeom prst="rect">
            <a:avLst/>
          </a:prstGeom>
          <a:noFill/>
        </p:spPr>
        <p:txBody>
          <a:bodyPr wrap="square" rtlCol="0">
            <a:spAutoFit/>
          </a:bodyPr>
          <a:lstStyle/>
          <a:p>
            <a:r>
              <a:rPr lang="en-US" sz="1200" dirty="0"/>
              <a:t>owns_0</a:t>
            </a:r>
          </a:p>
        </p:txBody>
      </p:sp>
      <p:sp>
        <p:nvSpPr>
          <p:cNvPr id="7" name="Rectangle 6">
            <a:extLst>
              <a:ext uri="{FF2B5EF4-FFF2-40B4-BE49-F238E27FC236}">
                <a16:creationId xmlns:a16="http://schemas.microsoft.com/office/drawing/2014/main" id="{66C7CFC1-C201-74AC-6AC5-057F41BA6EC3}"/>
              </a:ext>
            </a:extLst>
          </p:cNvPr>
          <p:cNvSpPr/>
          <p:nvPr/>
        </p:nvSpPr>
        <p:spPr>
          <a:xfrm>
            <a:off x="1242571" y="112350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Process</a:t>
            </a:r>
          </a:p>
          <a:p>
            <a:r>
              <a:rPr lang="en-US" sz="1200" dirty="0">
                <a:solidFill>
                  <a:schemeClr val="tx1"/>
                </a:solidFill>
              </a:rPr>
              <a:t>ID:95468</a:t>
            </a:r>
          </a:p>
          <a:p>
            <a:r>
              <a:rPr lang="en-US" sz="1200" dirty="0" err="1">
                <a:solidFill>
                  <a:schemeClr val="tx1"/>
                </a:solidFill>
              </a:rPr>
              <a:t>Label:”Execute</a:t>
            </a:r>
            <a:r>
              <a:rPr lang="en-US" sz="1200" dirty="0">
                <a:solidFill>
                  <a:schemeClr val="tx1"/>
                </a:solidFill>
              </a:rPr>
              <a:t> (passenger-booking)-(taxi-route)”</a:t>
            </a:r>
          </a:p>
          <a:p>
            <a:br>
              <a:rPr lang="en-US" sz="1200" dirty="0">
                <a:solidFill>
                  <a:schemeClr val="tx1"/>
                </a:solidFill>
              </a:rPr>
            </a:br>
            <a:endParaRPr lang="en-US" sz="1200" dirty="0">
              <a:solidFill>
                <a:schemeClr val="tx1"/>
              </a:solidFill>
            </a:endParaRPr>
          </a:p>
        </p:txBody>
      </p:sp>
      <p:cxnSp>
        <p:nvCxnSpPr>
          <p:cNvPr id="8" name="Straight Connector 24">
            <a:extLst>
              <a:ext uri="{FF2B5EF4-FFF2-40B4-BE49-F238E27FC236}">
                <a16:creationId xmlns:a16="http://schemas.microsoft.com/office/drawing/2014/main" id="{AB40B11A-4F93-B2A4-3A90-DCFC24E72C02}"/>
              </a:ext>
            </a:extLst>
          </p:cNvPr>
          <p:cNvCxnSpPr>
            <a:cxnSpLocks/>
            <a:stCxn id="2" idx="1"/>
            <a:endCxn id="3" idx="1"/>
          </p:cNvCxnSpPr>
          <p:nvPr/>
        </p:nvCxnSpPr>
        <p:spPr>
          <a:xfrm rot="10800000" flipV="1">
            <a:off x="1247078" y="3385455"/>
            <a:ext cx="12700" cy="966349"/>
          </a:xfrm>
          <a:prstGeom prst="curved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9" name="Straight Connector 24">
            <a:extLst>
              <a:ext uri="{FF2B5EF4-FFF2-40B4-BE49-F238E27FC236}">
                <a16:creationId xmlns:a16="http://schemas.microsoft.com/office/drawing/2014/main" id="{AAD53C1A-D33A-4E31-0136-B076E16A55C2}"/>
              </a:ext>
            </a:extLst>
          </p:cNvPr>
          <p:cNvCxnSpPr>
            <a:cxnSpLocks/>
            <a:stCxn id="3" idx="1"/>
            <a:endCxn id="4" idx="1"/>
          </p:cNvCxnSpPr>
          <p:nvPr/>
        </p:nvCxnSpPr>
        <p:spPr>
          <a:xfrm rot="10800000" flipV="1">
            <a:off x="1247078" y="4351804"/>
            <a:ext cx="12700" cy="966349"/>
          </a:xfrm>
          <a:prstGeom prst="curvedConnector3">
            <a:avLst>
              <a:gd name="adj1" fmla="val 180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89EB9EA7-F623-4392-B049-3939C8D23388}"/>
              </a:ext>
            </a:extLst>
          </p:cNvPr>
          <p:cNvSpPr txBox="1"/>
          <p:nvPr/>
        </p:nvSpPr>
        <p:spPr>
          <a:xfrm>
            <a:off x="197272" y="3730129"/>
            <a:ext cx="931600" cy="276999"/>
          </a:xfrm>
          <a:prstGeom prst="rect">
            <a:avLst/>
          </a:prstGeom>
          <a:noFill/>
        </p:spPr>
        <p:txBody>
          <a:bodyPr wrap="square" rtlCol="0">
            <a:spAutoFit/>
          </a:bodyPr>
          <a:lstStyle/>
          <a:p>
            <a:r>
              <a:rPr lang="en-US" sz="1200" dirty="0"/>
              <a:t>follows_1</a:t>
            </a:r>
          </a:p>
        </p:txBody>
      </p:sp>
      <p:sp>
        <p:nvSpPr>
          <p:cNvPr id="11" name="TextBox 10">
            <a:extLst>
              <a:ext uri="{FF2B5EF4-FFF2-40B4-BE49-F238E27FC236}">
                <a16:creationId xmlns:a16="http://schemas.microsoft.com/office/drawing/2014/main" id="{709039B0-5503-A07A-B1C1-972E2B1914D4}"/>
              </a:ext>
            </a:extLst>
          </p:cNvPr>
          <p:cNvSpPr txBox="1"/>
          <p:nvPr/>
        </p:nvSpPr>
        <p:spPr>
          <a:xfrm>
            <a:off x="240924" y="4696478"/>
            <a:ext cx="947051" cy="276999"/>
          </a:xfrm>
          <a:prstGeom prst="rect">
            <a:avLst/>
          </a:prstGeom>
          <a:noFill/>
        </p:spPr>
        <p:txBody>
          <a:bodyPr wrap="square" rtlCol="0">
            <a:spAutoFit/>
          </a:bodyPr>
          <a:lstStyle/>
          <a:p>
            <a:r>
              <a:rPr lang="en-US" sz="1200" dirty="0"/>
              <a:t>follows_1</a:t>
            </a:r>
          </a:p>
        </p:txBody>
      </p:sp>
      <p:sp>
        <p:nvSpPr>
          <p:cNvPr id="20" name="Rectangle 19">
            <a:extLst>
              <a:ext uri="{FF2B5EF4-FFF2-40B4-BE49-F238E27FC236}">
                <a16:creationId xmlns:a16="http://schemas.microsoft.com/office/drawing/2014/main" id="{88AD3043-71BA-E7B6-B5C2-BAA516C74877}"/>
              </a:ext>
            </a:extLst>
          </p:cNvPr>
          <p:cNvSpPr/>
          <p:nvPr/>
        </p:nvSpPr>
        <p:spPr>
          <a:xfrm>
            <a:off x="4132084" y="3636560"/>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ResourceRole</a:t>
            </a:r>
            <a:endParaRPr lang="en-US" sz="1200" b="1" dirty="0">
              <a:solidFill>
                <a:schemeClr val="tx1"/>
              </a:solidFill>
            </a:endParaRPr>
          </a:p>
          <a:p>
            <a:r>
              <a:rPr lang="en-US" sz="1200" dirty="0">
                <a:solidFill>
                  <a:schemeClr val="tx1"/>
                </a:solidFill>
              </a:rPr>
              <a:t>ID:33335</a:t>
            </a:r>
          </a:p>
          <a:p>
            <a:r>
              <a:rPr lang="en-US" sz="1200" dirty="0" err="1">
                <a:solidFill>
                  <a:schemeClr val="tx1"/>
                </a:solidFill>
              </a:rPr>
              <a:t>Label:”Taxi</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21" name="Rectangle 20">
            <a:extLst>
              <a:ext uri="{FF2B5EF4-FFF2-40B4-BE49-F238E27FC236}">
                <a16:creationId xmlns:a16="http://schemas.microsoft.com/office/drawing/2014/main" id="{4FAB26E9-9D64-98CF-BD06-B12133A8B59D}"/>
              </a:ext>
            </a:extLst>
          </p:cNvPr>
          <p:cNvSpPr/>
          <p:nvPr/>
        </p:nvSpPr>
        <p:spPr>
          <a:xfrm>
            <a:off x="4132084" y="4602909"/>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ID:33336</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24" name="Straight Connector 24">
            <a:extLst>
              <a:ext uri="{FF2B5EF4-FFF2-40B4-BE49-F238E27FC236}">
                <a16:creationId xmlns:a16="http://schemas.microsoft.com/office/drawing/2014/main" id="{951890EB-F0AA-B5D6-F4FE-F08F0777DD41}"/>
              </a:ext>
            </a:extLst>
          </p:cNvPr>
          <p:cNvCxnSpPr>
            <a:cxnSpLocks/>
            <a:stCxn id="21" idx="2"/>
            <a:endCxn id="3" idx="3"/>
          </p:cNvCxnSpPr>
          <p:nvPr/>
        </p:nvCxnSpPr>
        <p:spPr>
          <a:xfrm rot="5400000" flipH="1">
            <a:off x="3340877" y="3938037"/>
            <a:ext cx="1217453" cy="2044991"/>
          </a:xfrm>
          <a:prstGeom prst="bentConnector4">
            <a:avLst>
              <a:gd name="adj1" fmla="val -18777"/>
              <a:gd name="adj2" fmla="val 70538"/>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3B549731-2827-1F96-13B8-8B486580159A}"/>
              </a:ext>
            </a:extLst>
          </p:cNvPr>
          <p:cNvSpPr txBox="1"/>
          <p:nvPr/>
        </p:nvSpPr>
        <p:spPr>
          <a:xfrm>
            <a:off x="3776695" y="5510988"/>
            <a:ext cx="1015074" cy="276999"/>
          </a:xfrm>
          <a:prstGeom prst="rect">
            <a:avLst/>
          </a:prstGeom>
          <a:noFill/>
        </p:spPr>
        <p:txBody>
          <a:bodyPr wrap="square" rtlCol="0">
            <a:spAutoFit/>
          </a:bodyPr>
          <a:lstStyle/>
          <a:p>
            <a:r>
              <a:rPr lang="en-US" sz="1200" dirty="0" err="1"/>
              <a:t>ofProcess</a:t>
            </a:r>
            <a:endParaRPr lang="en-US" sz="1200" dirty="0"/>
          </a:p>
        </p:txBody>
      </p:sp>
      <p:sp>
        <p:nvSpPr>
          <p:cNvPr id="26" name="TextBox 25">
            <a:extLst>
              <a:ext uri="{FF2B5EF4-FFF2-40B4-BE49-F238E27FC236}">
                <a16:creationId xmlns:a16="http://schemas.microsoft.com/office/drawing/2014/main" id="{F86A3B17-A90E-9482-FBA3-FCBA9D4B874F}"/>
              </a:ext>
            </a:extLst>
          </p:cNvPr>
          <p:cNvSpPr txBox="1"/>
          <p:nvPr/>
        </p:nvSpPr>
        <p:spPr>
          <a:xfrm>
            <a:off x="5801330" y="1243744"/>
            <a:ext cx="1220162" cy="276999"/>
          </a:xfrm>
          <a:prstGeom prst="rect">
            <a:avLst/>
          </a:prstGeom>
          <a:noFill/>
        </p:spPr>
        <p:txBody>
          <a:bodyPr wrap="square" rtlCol="0">
            <a:spAutoFit/>
          </a:bodyPr>
          <a:lstStyle/>
          <a:p>
            <a:r>
              <a:rPr lang="en-US" sz="1200" dirty="0"/>
              <a:t>Implements_7</a:t>
            </a:r>
          </a:p>
        </p:txBody>
      </p:sp>
      <p:sp>
        <p:nvSpPr>
          <p:cNvPr id="27" name="Rectangle 26">
            <a:extLst>
              <a:ext uri="{FF2B5EF4-FFF2-40B4-BE49-F238E27FC236}">
                <a16:creationId xmlns:a16="http://schemas.microsoft.com/office/drawing/2014/main" id="{637C22B4-EC82-DCB8-7B53-A55DCF064252}"/>
              </a:ext>
            </a:extLst>
          </p:cNvPr>
          <p:cNvSpPr/>
          <p:nvPr/>
        </p:nvSpPr>
        <p:spPr>
          <a:xfrm>
            <a:off x="9642637" y="1013128"/>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CapabilityImplementation</a:t>
            </a:r>
            <a:endParaRPr lang="en-US" sz="1200" b="1" dirty="0">
              <a:solidFill>
                <a:schemeClr val="tx1"/>
              </a:solidFill>
            </a:endParaRPr>
          </a:p>
          <a:p>
            <a:r>
              <a:rPr lang="en-US" sz="1200" dirty="0">
                <a:solidFill>
                  <a:schemeClr val="tx1"/>
                </a:solidFill>
              </a:rPr>
              <a:t>ID:63217</a:t>
            </a:r>
          </a:p>
          <a:p>
            <a:r>
              <a:rPr lang="en-US" sz="1200" dirty="0" err="1">
                <a:solidFill>
                  <a:schemeClr val="tx1"/>
                </a:solidFill>
              </a:rPr>
              <a:t>Label:”Taxi</a:t>
            </a:r>
            <a:r>
              <a:rPr lang="en-US" sz="1200" dirty="0">
                <a:solidFill>
                  <a:schemeClr val="tx1"/>
                </a:solidFill>
              </a:rPr>
              <a:t> – route mgt 1”</a:t>
            </a:r>
          </a:p>
          <a:p>
            <a:br>
              <a:rPr lang="en-US" sz="1200" dirty="0">
                <a:solidFill>
                  <a:schemeClr val="tx1"/>
                </a:solidFill>
              </a:rPr>
            </a:br>
            <a:endParaRPr lang="en-US" sz="1200" dirty="0">
              <a:solidFill>
                <a:schemeClr val="tx1"/>
              </a:solidFill>
            </a:endParaRPr>
          </a:p>
        </p:txBody>
      </p:sp>
      <p:cxnSp>
        <p:nvCxnSpPr>
          <p:cNvPr id="28" name="Straight Connector 24">
            <a:extLst>
              <a:ext uri="{FF2B5EF4-FFF2-40B4-BE49-F238E27FC236}">
                <a16:creationId xmlns:a16="http://schemas.microsoft.com/office/drawing/2014/main" id="{D206E936-B6C9-5442-CDE2-FF10FE1F87BC}"/>
              </a:ext>
            </a:extLst>
          </p:cNvPr>
          <p:cNvCxnSpPr>
            <a:cxnSpLocks/>
            <a:stCxn id="38" idx="0"/>
            <a:endCxn id="27" idx="1"/>
          </p:cNvCxnSpPr>
          <p:nvPr/>
        </p:nvCxnSpPr>
        <p:spPr>
          <a:xfrm rot="5400000" flipH="1" flipV="1">
            <a:off x="6721481" y="-253078"/>
            <a:ext cx="1171775" cy="4670538"/>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849E6888-98B7-919C-E268-04F008D93480}"/>
              </a:ext>
            </a:extLst>
          </p:cNvPr>
          <p:cNvSpPr/>
          <p:nvPr/>
        </p:nvSpPr>
        <p:spPr>
          <a:xfrm>
            <a:off x="6858249" y="2707394"/>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ID:58342</a:t>
            </a:r>
          </a:p>
          <a:p>
            <a:r>
              <a:rPr lang="en-US" sz="1200" dirty="0" err="1">
                <a:solidFill>
                  <a:schemeClr val="tx1"/>
                </a:solidFill>
              </a:rPr>
              <a:t>Label:”Drivers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0" name="Rectangle 29">
            <a:extLst>
              <a:ext uri="{FF2B5EF4-FFF2-40B4-BE49-F238E27FC236}">
                <a16:creationId xmlns:a16="http://schemas.microsoft.com/office/drawing/2014/main" id="{F634D798-9883-8262-B890-577AB4DB27D2}"/>
              </a:ext>
            </a:extLst>
          </p:cNvPr>
          <p:cNvSpPr/>
          <p:nvPr/>
        </p:nvSpPr>
        <p:spPr>
          <a:xfrm>
            <a:off x="6858249" y="3676159"/>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BusinessObject</a:t>
            </a:r>
            <a:endParaRPr lang="en-US" sz="1200" b="1" dirty="0">
              <a:solidFill>
                <a:schemeClr val="tx1"/>
              </a:solidFill>
            </a:endParaRPr>
          </a:p>
          <a:p>
            <a:r>
              <a:rPr lang="en-US" sz="1200" dirty="0">
                <a:solidFill>
                  <a:schemeClr val="tx1"/>
                </a:solidFill>
              </a:rPr>
              <a:t>ID:58343</a:t>
            </a:r>
          </a:p>
          <a:p>
            <a:r>
              <a:rPr lang="en-US" sz="1200" dirty="0" err="1">
                <a:solidFill>
                  <a:schemeClr val="tx1"/>
                </a:solidFill>
              </a:rPr>
              <a:t>Label:”Taxis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1" name="Rectangle 30">
            <a:extLst>
              <a:ext uri="{FF2B5EF4-FFF2-40B4-BE49-F238E27FC236}">
                <a16:creationId xmlns:a16="http://schemas.microsoft.com/office/drawing/2014/main" id="{66590275-5F20-FBFC-AA81-8DBB5A8430CA}"/>
              </a:ext>
            </a:extLst>
          </p:cNvPr>
          <p:cNvSpPr/>
          <p:nvPr/>
        </p:nvSpPr>
        <p:spPr>
          <a:xfrm>
            <a:off x="6858249" y="4639837"/>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ID:58345</a:t>
            </a:r>
          </a:p>
          <a:p>
            <a:r>
              <a:rPr lang="en-US" sz="1200" dirty="0" err="1">
                <a:solidFill>
                  <a:schemeClr val="tx1"/>
                </a:solidFill>
              </a:rPr>
              <a:t>Label:”Routing</a:t>
            </a:r>
            <a:r>
              <a:rPr lang="en-US" sz="1200" dirty="0">
                <a:solidFill>
                  <a:schemeClr val="tx1"/>
                </a:solidFill>
              </a:rPr>
              <a:t> service”</a:t>
            </a:r>
          </a:p>
          <a:p>
            <a:br>
              <a:rPr lang="en-US" sz="1200" dirty="0">
                <a:solidFill>
                  <a:schemeClr val="tx1"/>
                </a:solidFill>
              </a:rPr>
            </a:br>
            <a:endParaRPr lang="en-US" sz="1200" dirty="0">
              <a:solidFill>
                <a:schemeClr val="tx1"/>
              </a:solidFill>
            </a:endParaRPr>
          </a:p>
        </p:txBody>
      </p:sp>
      <p:cxnSp>
        <p:nvCxnSpPr>
          <p:cNvPr id="32" name="Straight Connector 24">
            <a:extLst>
              <a:ext uri="{FF2B5EF4-FFF2-40B4-BE49-F238E27FC236}">
                <a16:creationId xmlns:a16="http://schemas.microsoft.com/office/drawing/2014/main" id="{54601491-C91B-5527-91FA-14035BF4DAB6}"/>
              </a:ext>
            </a:extLst>
          </p:cNvPr>
          <p:cNvCxnSpPr>
            <a:cxnSpLocks/>
            <a:stCxn id="38" idx="3"/>
            <a:endCxn id="29" idx="1"/>
          </p:cNvCxnSpPr>
          <p:nvPr/>
        </p:nvCxnSpPr>
        <p:spPr>
          <a:xfrm>
            <a:off x="5812114" y="3151253"/>
            <a:ext cx="1046135" cy="39316"/>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33" name="Straight Connector 24">
            <a:extLst>
              <a:ext uri="{FF2B5EF4-FFF2-40B4-BE49-F238E27FC236}">
                <a16:creationId xmlns:a16="http://schemas.microsoft.com/office/drawing/2014/main" id="{CD2DD793-9C94-1F4D-C90C-420DAAB44C06}"/>
              </a:ext>
            </a:extLst>
          </p:cNvPr>
          <p:cNvCxnSpPr>
            <a:cxnSpLocks/>
            <a:stCxn id="20" idx="3"/>
            <a:endCxn id="30" idx="1"/>
          </p:cNvCxnSpPr>
          <p:nvPr/>
        </p:nvCxnSpPr>
        <p:spPr>
          <a:xfrm>
            <a:off x="5812114" y="4119735"/>
            <a:ext cx="1046135" cy="39599"/>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cxnSp>
        <p:nvCxnSpPr>
          <p:cNvPr id="34" name="Straight Connector 24">
            <a:extLst>
              <a:ext uri="{FF2B5EF4-FFF2-40B4-BE49-F238E27FC236}">
                <a16:creationId xmlns:a16="http://schemas.microsoft.com/office/drawing/2014/main" id="{F139F386-9D19-35DF-DEB4-D6EA60B79C01}"/>
              </a:ext>
            </a:extLst>
          </p:cNvPr>
          <p:cNvCxnSpPr>
            <a:cxnSpLocks/>
            <a:stCxn id="21" idx="3"/>
            <a:endCxn id="31" idx="1"/>
          </p:cNvCxnSpPr>
          <p:nvPr/>
        </p:nvCxnSpPr>
        <p:spPr>
          <a:xfrm>
            <a:off x="5812114" y="5086084"/>
            <a:ext cx="1046135" cy="36928"/>
          </a:xfrm>
          <a:prstGeom prst="bentConnector3">
            <a:avLst>
              <a:gd name="adj1" fmla="val 50000"/>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72C35F50-0550-7C0C-DF13-C4815C173D97}"/>
              </a:ext>
            </a:extLst>
          </p:cNvPr>
          <p:cNvSpPr txBox="1"/>
          <p:nvPr/>
        </p:nvSpPr>
        <p:spPr>
          <a:xfrm>
            <a:off x="5885295" y="2825535"/>
            <a:ext cx="1015074" cy="276999"/>
          </a:xfrm>
          <a:prstGeom prst="rect">
            <a:avLst/>
          </a:prstGeom>
          <a:noFill/>
        </p:spPr>
        <p:txBody>
          <a:bodyPr wrap="square" rtlCol="0">
            <a:spAutoFit/>
          </a:bodyPr>
          <a:lstStyle/>
          <a:p>
            <a:r>
              <a:rPr lang="en-US" sz="1200" dirty="0"/>
              <a:t>assignTo_2</a:t>
            </a:r>
          </a:p>
        </p:txBody>
      </p:sp>
      <p:sp>
        <p:nvSpPr>
          <p:cNvPr id="36" name="TextBox 35">
            <a:extLst>
              <a:ext uri="{FF2B5EF4-FFF2-40B4-BE49-F238E27FC236}">
                <a16:creationId xmlns:a16="http://schemas.microsoft.com/office/drawing/2014/main" id="{D7444ABC-B477-872F-A9CC-78EC6CE7283B}"/>
              </a:ext>
            </a:extLst>
          </p:cNvPr>
          <p:cNvSpPr txBox="1"/>
          <p:nvPr/>
        </p:nvSpPr>
        <p:spPr>
          <a:xfrm>
            <a:off x="5843175" y="4786973"/>
            <a:ext cx="1015074" cy="276999"/>
          </a:xfrm>
          <a:prstGeom prst="rect">
            <a:avLst/>
          </a:prstGeom>
          <a:noFill/>
        </p:spPr>
        <p:txBody>
          <a:bodyPr wrap="square" rtlCol="0">
            <a:spAutoFit/>
          </a:bodyPr>
          <a:lstStyle/>
          <a:p>
            <a:r>
              <a:rPr lang="en-US" sz="1200" dirty="0"/>
              <a:t>assignTo_2</a:t>
            </a:r>
          </a:p>
        </p:txBody>
      </p:sp>
      <p:sp>
        <p:nvSpPr>
          <p:cNvPr id="37" name="TextBox 36">
            <a:extLst>
              <a:ext uri="{FF2B5EF4-FFF2-40B4-BE49-F238E27FC236}">
                <a16:creationId xmlns:a16="http://schemas.microsoft.com/office/drawing/2014/main" id="{2067C4EA-0EE0-F94D-66AE-A51551569158}"/>
              </a:ext>
            </a:extLst>
          </p:cNvPr>
          <p:cNvSpPr txBox="1"/>
          <p:nvPr/>
        </p:nvSpPr>
        <p:spPr>
          <a:xfrm>
            <a:off x="5856929" y="3813466"/>
            <a:ext cx="1015074" cy="276999"/>
          </a:xfrm>
          <a:prstGeom prst="rect">
            <a:avLst/>
          </a:prstGeom>
          <a:noFill/>
        </p:spPr>
        <p:txBody>
          <a:bodyPr wrap="square" rtlCol="0">
            <a:spAutoFit/>
          </a:bodyPr>
          <a:lstStyle/>
          <a:p>
            <a:r>
              <a:rPr lang="en-US" sz="1200" dirty="0"/>
              <a:t>assignTo_1</a:t>
            </a:r>
          </a:p>
        </p:txBody>
      </p:sp>
      <p:sp>
        <p:nvSpPr>
          <p:cNvPr id="38" name="Rectangle 37">
            <a:extLst>
              <a:ext uri="{FF2B5EF4-FFF2-40B4-BE49-F238E27FC236}">
                <a16:creationId xmlns:a16="http://schemas.microsoft.com/office/drawing/2014/main" id="{AF8A9AA6-15E2-7ADD-0F99-46FE91C97F71}"/>
              </a:ext>
            </a:extLst>
          </p:cNvPr>
          <p:cNvSpPr/>
          <p:nvPr/>
        </p:nvSpPr>
        <p:spPr>
          <a:xfrm>
            <a:off x="4132084" y="2668078"/>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ID:33334</a:t>
            </a:r>
          </a:p>
          <a:p>
            <a:r>
              <a:rPr lang="en-US" sz="1200" dirty="0" err="1">
                <a:solidFill>
                  <a:schemeClr val="tx1"/>
                </a:solidFill>
              </a:rPr>
              <a:t>Label:”Driver</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sp>
        <p:nvSpPr>
          <p:cNvPr id="39" name="Rectangle 38">
            <a:extLst>
              <a:ext uri="{FF2B5EF4-FFF2-40B4-BE49-F238E27FC236}">
                <a16:creationId xmlns:a16="http://schemas.microsoft.com/office/drawing/2014/main" id="{3E066C32-C385-B195-0D77-2F80C8D855C4}"/>
              </a:ext>
            </a:extLst>
          </p:cNvPr>
          <p:cNvSpPr/>
          <p:nvPr/>
        </p:nvSpPr>
        <p:spPr>
          <a:xfrm>
            <a:off x="9642637" y="3671594"/>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ID:02045</a:t>
            </a:r>
          </a:p>
          <a:p>
            <a:r>
              <a:rPr lang="en-US" sz="1200" dirty="0" err="1">
                <a:solidFill>
                  <a:schemeClr val="tx1"/>
                </a:solidFill>
              </a:rPr>
              <a:t>Label:”Ride</a:t>
            </a:r>
            <a:r>
              <a:rPr lang="en-US" sz="1200" dirty="0">
                <a:solidFill>
                  <a:schemeClr val="tx1"/>
                </a:solidFill>
              </a:rPr>
              <a:t> Operations Dept”</a:t>
            </a:r>
          </a:p>
          <a:p>
            <a:br>
              <a:rPr lang="en-US" sz="1200" dirty="0">
                <a:solidFill>
                  <a:schemeClr val="tx1"/>
                </a:solidFill>
              </a:rPr>
            </a:br>
            <a:endParaRPr lang="en-US" sz="1200" dirty="0">
              <a:solidFill>
                <a:schemeClr val="tx1"/>
              </a:solidFill>
            </a:endParaRPr>
          </a:p>
        </p:txBody>
      </p:sp>
      <p:cxnSp>
        <p:nvCxnSpPr>
          <p:cNvPr id="40" name="Straight Connector 24">
            <a:extLst>
              <a:ext uri="{FF2B5EF4-FFF2-40B4-BE49-F238E27FC236}">
                <a16:creationId xmlns:a16="http://schemas.microsoft.com/office/drawing/2014/main" id="{9EFECE74-7D73-66ED-8419-4D6585263A78}"/>
              </a:ext>
            </a:extLst>
          </p:cNvPr>
          <p:cNvCxnSpPr>
            <a:cxnSpLocks/>
            <a:stCxn id="27" idx="2"/>
            <a:endCxn id="39" idx="0"/>
          </p:cNvCxnSpPr>
          <p:nvPr/>
        </p:nvCxnSpPr>
        <p:spPr>
          <a:xfrm>
            <a:off x="10666947" y="1979477"/>
            <a:ext cx="0" cy="1692117"/>
          </a:xfrm>
          <a:prstGeom prst="straightConnector1">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D7229D71-01DB-BF5C-8A01-9FB7D9542FD1}"/>
              </a:ext>
            </a:extLst>
          </p:cNvPr>
          <p:cNvSpPr txBox="1"/>
          <p:nvPr/>
        </p:nvSpPr>
        <p:spPr>
          <a:xfrm>
            <a:off x="10666947" y="2201865"/>
            <a:ext cx="1139361" cy="276999"/>
          </a:xfrm>
          <a:prstGeom prst="rect">
            <a:avLst/>
          </a:prstGeom>
          <a:noFill/>
        </p:spPr>
        <p:txBody>
          <a:bodyPr wrap="square" rtlCol="0">
            <a:spAutoFit/>
          </a:bodyPr>
          <a:lstStyle/>
          <a:p>
            <a:r>
              <a:rPr lang="en-US" sz="1200" dirty="0"/>
              <a:t>staffs</a:t>
            </a:r>
          </a:p>
        </p:txBody>
      </p:sp>
      <p:cxnSp>
        <p:nvCxnSpPr>
          <p:cNvPr id="42" name="Straight Connector 24">
            <a:extLst>
              <a:ext uri="{FF2B5EF4-FFF2-40B4-BE49-F238E27FC236}">
                <a16:creationId xmlns:a16="http://schemas.microsoft.com/office/drawing/2014/main" id="{863F6BFB-94C2-EEDA-9E95-D20A3CDE1939}"/>
              </a:ext>
            </a:extLst>
          </p:cNvPr>
          <p:cNvCxnSpPr>
            <a:cxnSpLocks/>
            <a:stCxn id="39" idx="1"/>
            <a:endCxn id="29" idx="3"/>
          </p:cNvCxnSpPr>
          <p:nvPr/>
        </p:nvCxnSpPr>
        <p:spPr>
          <a:xfrm rot="10800000">
            <a:off x="8538279" y="3190569"/>
            <a:ext cx="1104358" cy="9642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3" name="Straight Connector 24">
            <a:extLst>
              <a:ext uri="{FF2B5EF4-FFF2-40B4-BE49-F238E27FC236}">
                <a16:creationId xmlns:a16="http://schemas.microsoft.com/office/drawing/2014/main" id="{E777DD91-8AA1-B1C3-BBA7-C1D3E07998C1}"/>
              </a:ext>
            </a:extLst>
          </p:cNvPr>
          <p:cNvCxnSpPr>
            <a:cxnSpLocks/>
            <a:stCxn id="39" idx="1"/>
            <a:endCxn id="31" idx="3"/>
          </p:cNvCxnSpPr>
          <p:nvPr/>
        </p:nvCxnSpPr>
        <p:spPr>
          <a:xfrm rot="10800000" flipV="1">
            <a:off x="8538279" y="4154768"/>
            <a:ext cx="1104358" cy="968243"/>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44" name="Straight Connector 24">
            <a:extLst>
              <a:ext uri="{FF2B5EF4-FFF2-40B4-BE49-F238E27FC236}">
                <a16:creationId xmlns:a16="http://schemas.microsoft.com/office/drawing/2014/main" id="{2A56EEBF-365A-82D5-9E0C-4A726ADA520D}"/>
              </a:ext>
            </a:extLst>
          </p:cNvPr>
          <p:cNvCxnSpPr>
            <a:cxnSpLocks/>
            <a:stCxn id="39" idx="1"/>
            <a:endCxn id="30" idx="3"/>
          </p:cNvCxnSpPr>
          <p:nvPr/>
        </p:nvCxnSpPr>
        <p:spPr>
          <a:xfrm rot="10800000" flipV="1">
            <a:off x="8538279" y="4154768"/>
            <a:ext cx="1104358" cy="456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7E9B2A20-EA6C-BFB4-F628-82335290E0D9}"/>
              </a:ext>
            </a:extLst>
          </p:cNvPr>
          <p:cNvSpPr txBox="1"/>
          <p:nvPr/>
        </p:nvSpPr>
        <p:spPr>
          <a:xfrm>
            <a:off x="8521500" y="2928452"/>
            <a:ext cx="1015074" cy="276999"/>
          </a:xfrm>
          <a:prstGeom prst="rect">
            <a:avLst/>
          </a:prstGeom>
          <a:noFill/>
        </p:spPr>
        <p:txBody>
          <a:bodyPr wrap="square" rtlCol="0">
            <a:spAutoFit/>
          </a:bodyPr>
          <a:lstStyle/>
          <a:p>
            <a:r>
              <a:rPr lang="en-US" sz="1200" dirty="0"/>
              <a:t>belongsTo_1</a:t>
            </a:r>
          </a:p>
        </p:txBody>
      </p:sp>
      <p:sp>
        <p:nvSpPr>
          <p:cNvPr id="46" name="TextBox 45">
            <a:extLst>
              <a:ext uri="{FF2B5EF4-FFF2-40B4-BE49-F238E27FC236}">
                <a16:creationId xmlns:a16="http://schemas.microsoft.com/office/drawing/2014/main" id="{EAC7CCB6-CE94-850A-BF1E-B07F54F5C8EE}"/>
              </a:ext>
            </a:extLst>
          </p:cNvPr>
          <p:cNvSpPr txBox="1"/>
          <p:nvPr/>
        </p:nvSpPr>
        <p:spPr>
          <a:xfrm>
            <a:off x="8510237" y="5177504"/>
            <a:ext cx="1015074" cy="276999"/>
          </a:xfrm>
          <a:prstGeom prst="rect">
            <a:avLst/>
          </a:prstGeom>
          <a:noFill/>
        </p:spPr>
        <p:txBody>
          <a:bodyPr wrap="square" rtlCol="0">
            <a:spAutoFit/>
          </a:bodyPr>
          <a:lstStyle/>
          <a:p>
            <a:r>
              <a:rPr lang="en-US" sz="1200" dirty="0"/>
              <a:t>belongsTo_1</a:t>
            </a:r>
          </a:p>
        </p:txBody>
      </p:sp>
      <p:sp>
        <p:nvSpPr>
          <p:cNvPr id="47" name="TextBox 46">
            <a:extLst>
              <a:ext uri="{FF2B5EF4-FFF2-40B4-BE49-F238E27FC236}">
                <a16:creationId xmlns:a16="http://schemas.microsoft.com/office/drawing/2014/main" id="{47012270-0DD6-AAC8-3D05-E90E562EE1AD}"/>
              </a:ext>
            </a:extLst>
          </p:cNvPr>
          <p:cNvSpPr txBox="1"/>
          <p:nvPr/>
        </p:nvSpPr>
        <p:spPr>
          <a:xfrm>
            <a:off x="8510237" y="3925952"/>
            <a:ext cx="1015074" cy="276999"/>
          </a:xfrm>
          <a:prstGeom prst="rect">
            <a:avLst/>
          </a:prstGeom>
          <a:noFill/>
        </p:spPr>
        <p:txBody>
          <a:bodyPr wrap="square" rtlCol="0">
            <a:spAutoFit/>
          </a:bodyPr>
          <a:lstStyle/>
          <a:p>
            <a:r>
              <a:rPr lang="en-US" sz="1200" dirty="0"/>
              <a:t>belongsTo_2</a:t>
            </a:r>
          </a:p>
        </p:txBody>
      </p:sp>
      <p:cxnSp>
        <p:nvCxnSpPr>
          <p:cNvPr id="51" name="Straight Connector 24">
            <a:extLst>
              <a:ext uri="{FF2B5EF4-FFF2-40B4-BE49-F238E27FC236}">
                <a16:creationId xmlns:a16="http://schemas.microsoft.com/office/drawing/2014/main" id="{3AFC72AF-F97D-2A9F-8746-97BC4FC9DEF2}"/>
              </a:ext>
            </a:extLst>
          </p:cNvPr>
          <p:cNvCxnSpPr>
            <a:cxnSpLocks/>
            <a:stCxn id="3" idx="3"/>
            <a:endCxn id="27" idx="0"/>
          </p:cNvCxnSpPr>
          <p:nvPr/>
        </p:nvCxnSpPr>
        <p:spPr>
          <a:xfrm flipV="1">
            <a:off x="2927108" y="1013128"/>
            <a:ext cx="7739839" cy="3338677"/>
          </a:xfrm>
          <a:prstGeom prst="bentConnector4">
            <a:avLst>
              <a:gd name="adj1" fmla="val 4143"/>
              <a:gd name="adj2" fmla="val 106847"/>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2" name="TextBox 51">
            <a:extLst>
              <a:ext uri="{FF2B5EF4-FFF2-40B4-BE49-F238E27FC236}">
                <a16:creationId xmlns:a16="http://schemas.microsoft.com/office/drawing/2014/main" id="{6C0F2477-3E19-67BD-036E-85D0E1A6059B}"/>
              </a:ext>
            </a:extLst>
          </p:cNvPr>
          <p:cNvSpPr txBox="1"/>
          <p:nvPr/>
        </p:nvSpPr>
        <p:spPr>
          <a:xfrm>
            <a:off x="5871217" y="488894"/>
            <a:ext cx="1143546" cy="276999"/>
          </a:xfrm>
          <a:prstGeom prst="rect">
            <a:avLst/>
          </a:prstGeom>
          <a:noFill/>
        </p:spPr>
        <p:txBody>
          <a:bodyPr wrap="square" rtlCol="0">
            <a:spAutoFit/>
          </a:bodyPr>
          <a:lstStyle/>
          <a:p>
            <a:r>
              <a:rPr lang="en-US" sz="1200" dirty="0"/>
              <a:t>Implements_6</a:t>
            </a:r>
          </a:p>
        </p:txBody>
      </p:sp>
      <p:cxnSp>
        <p:nvCxnSpPr>
          <p:cNvPr id="55" name="Straight Connector 24">
            <a:extLst>
              <a:ext uri="{FF2B5EF4-FFF2-40B4-BE49-F238E27FC236}">
                <a16:creationId xmlns:a16="http://schemas.microsoft.com/office/drawing/2014/main" id="{C6343E8C-E49F-BB1F-A395-211CC24F2F2D}"/>
              </a:ext>
            </a:extLst>
          </p:cNvPr>
          <p:cNvCxnSpPr>
            <a:cxnSpLocks/>
            <a:stCxn id="29" idx="0"/>
            <a:endCxn id="27" idx="1"/>
          </p:cNvCxnSpPr>
          <p:nvPr/>
        </p:nvCxnSpPr>
        <p:spPr>
          <a:xfrm rot="5400000" flipH="1" flipV="1">
            <a:off x="8064905" y="1129663"/>
            <a:ext cx="1211091" cy="1944373"/>
          </a:xfrm>
          <a:prstGeom prst="bentConnector2">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CF9975F4-D5F3-745E-75CD-718920ED8D1C}"/>
              </a:ext>
            </a:extLst>
          </p:cNvPr>
          <p:cNvSpPr txBox="1"/>
          <p:nvPr/>
        </p:nvSpPr>
        <p:spPr>
          <a:xfrm>
            <a:off x="7681980" y="1894652"/>
            <a:ext cx="1115304" cy="461665"/>
          </a:xfrm>
          <a:prstGeom prst="rect">
            <a:avLst/>
          </a:prstGeom>
          <a:noFill/>
        </p:spPr>
        <p:txBody>
          <a:bodyPr wrap="square" rtlCol="0">
            <a:spAutoFit/>
          </a:bodyPr>
          <a:lstStyle/>
          <a:p>
            <a:r>
              <a:rPr lang="en-US" sz="1200" dirty="0"/>
              <a:t>aggregates_1</a:t>
            </a:r>
          </a:p>
          <a:p>
            <a:r>
              <a:rPr lang="en-US" sz="1200" dirty="0"/>
              <a:t>aggregates_2</a:t>
            </a:r>
          </a:p>
        </p:txBody>
      </p:sp>
    </p:spTree>
    <p:extLst>
      <p:ext uri="{BB962C8B-B14F-4D97-AF65-F5344CB8AC3E}">
        <p14:creationId xmlns:p14="http://schemas.microsoft.com/office/powerpoint/2010/main" val="925238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B39799-C0E4-0B2A-0176-2486FCA48D57}"/>
              </a:ext>
            </a:extLst>
          </p:cNvPr>
          <p:cNvSpPr/>
          <p:nvPr/>
        </p:nvSpPr>
        <p:spPr>
          <a:xfrm>
            <a:off x="436044" y="1284025"/>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ID:44293</a:t>
            </a:r>
          </a:p>
          <a:p>
            <a:r>
              <a:rPr lang="en-US" sz="1200" dirty="0" err="1">
                <a:solidFill>
                  <a:schemeClr val="tx1"/>
                </a:solidFill>
              </a:rPr>
              <a:t>Label:”Strategy</a:t>
            </a:r>
            <a:r>
              <a:rPr lang="en-US" sz="1200" dirty="0">
                <a:solidFill>
                  <a:schemeClr val="tx1"/>
                </a:solidFill>
              </a:rPr>
              <a:t> management”</a:t>
            </a:r>
          </a:p>
          <a:p>
            <a:br>
              <a:rPr lang="en-US" sz="1200" dirty="0">
                <a:solidFill>
                  <a:schemeClr val="tx1"/>
                </a:solidFill>
              </a:rPr>
            </a:br>
            <a:endParaRPr lang="en-US" sz="1200" dirty="0">
              <a:solidFill>
                <a:schemeClr val="tx1"/>
              </a:solidFill>
            </a:endParaRPr>
          </a:p>
        </p:txBody>
      </p:sp>
      <p:sp>
        <p:nvSpPr>
          <p:cNvPr id="3" name="Rectangle 2">
            <a:extLst>
              <a:ext uri="{FF2B5EF4-FFF2-40B4-BE49-F238E27FC236}">
                <a16:creationId xmlns:a16="http://schemas.microsoft.com/office/drawing/2014/main" id="{0C275585-DF3C-A3F7-9C65-881FB2F480E6}"/>
              </a:ext>
            </a:extLst>
          </p:cNvPr>
          <p:cNvSpPr/>
          <p:nvPr/>
        </p:nvSpPr>
        <p:spPr>
          <a:xfrm>
            <a:off x="3343758" y="5073767"/>
            <a:ext cx="1680030" cy="966349"/>
          </a:xfrm>
          <a:prstGeom prst="rect">
            <a:avLst/>
          </a:prstGeom>
          <a:solidFill>
            <a:schemeClr val="bg1">
              <a:alpha val="49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PerformerRole</a:t>
            </a:r>
            <a:endParaRPr lang="en-US" sz="1200" b="1" dirty="0">
              <a:solidFill>
                <a:schemeClr val="tx1"/>
              </a:solidFill>
            </a:endParaRPr>
          </a:p>
          <a:p>
            <a:r>
              <a:rPr lang="en-US" sz="1200" dirty="0">
                <a:solidFill>
                  <a:schemeClr val="tx1"/>
                </a:solidFill>
              </a:rPr>
              <a:t>ID:44706</a:t>
            </a:r>
          </a:p>
          <a:p>
            <a:r>
              <a:rPr lang="en-US" sz="1200" dirty="0" err="1">
                <a:solidFill>
                  <a:schemeClr val="tx1"/>
                </a:solidFill>
              </a:rPr>
              <a:t>Label:”Executive</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cxnSp>
        <p:nvCxnSpPr>
          <p:cNvPr id="4" name="Straight Connector 24">
            <a:extLst>
              <a:ext uri="{FF2B5EF4-FFF2-40B4-BE49-F238E27FC236}">
                <a16:creationId xmlns:a16="http://schemas.microsoft.com/office/drawing/2014/main" id="{A945A9AE-3426-16E2-72C6-00B5B8129A47}"/>
              </a:ext>
            </a:extLst>
          </p:cNvPr>
          <p:cNvCxnSpPr>
            <a:cxnSpLocks/>
            <a:stCxn id="3" idx="1"/>
            <a:endCxn id="2" idx="2"/>
          </p:cNvCxnSpPr>
          <p:nvPr/>
        </p:nvCxnSpPr>
        <p:spPr>
          <a:xfrm rot="10800000">
            <a:off x="1276060" y="2250374"/>
            <a:ext cx="2067699" cy="3306568"/>
          </a:xfrm>
          <a:prstGeom prst="bentConnector2">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128ED2EB-1BCA-B121-1A39-2C6E68546976}"/>
              </a:ext>
            </a:extLst>
          </p:cNvPr>
          <p:cNvSpPr txBox="1"/>
          <p:nvPr/>
        </p:nvSpPr>
        <p:spPr>
          <a:xfrm>
            <a:off x="1792579" y="5164956"/>
            <a:ext cx="1015074" cy="276999"/>
          </a:xfrm>
          <a:prstGeom prst="rect">
            <a:avLst/>
          </a:prstGeom>
          <a:noFill/>
        </p:spPr>
        <p:txBody>
          <a:bodyPr wrap="square" rtlCol="0">
            <a:spAutoFit/>
          </a:bodyPr>
          <a:lstStyle/>
          <a:p>
            <a:r>
              <a:rPr lang="en-US" sz="1200" dirty="0" err="1"/>
              <a:t>ofCapability</a:t>
            </a:r>
            <a:endParaRPr lang="en-US" sz="1200" dirty="0"/>
          </a:p>
        </p:txBody>
      </p:sp>
      <p:sp>
        <p:nvSpPr>
          <p:cNvPr id="6" name="Rectangle 5">
            <a:extLst>
              <a:ext uri="{FF2B5EF4-FFF2-40B4-BE49-F238E27FC236}">
                <a16:creationId xmlns:a16="http://schemas.microsoft.com/office/drawing/2014/main" id="{BA5E5C58-7853-58A0-9626-7CE07FB42094}"/>
              </a:ext>
            </a:extLst>
          </p:cNvPr>
          <p:cNvSpPr/>
          <p:nvPr/>
        </p:nvSpPr>
        <p:spPr>
          <a:xfrm>
            <a:off x="6095999" y="5090371"/>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Performer</a:t>
            </a:r>
          </a:p>
          <a:p>
            <a:r>
              <a:rPr lang="en-US" sz="1200" dirty="0">
                <a:solidFill>
                  <a:schemeClr val="tx1"/>
                </a:solidFill>
              </a:rPr>
              <a:t>ID:58663</a:t>
            </a:r>
          </a:p>
          <a:p>
            <a:r>
              <a:rPr lang="en-US" sz="1200" dirty="0" err="1">
                <a:solidFill>
                  <a:schemeClr val="tx1"/>
                </a:solidFill>
              </a:rPr>
              <a:t>Label:”CEO</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cxnSp>
        <p:nvCxnSpPr>
          <p:cNvPr id="7" name="Straight Connector 24">
            <a:extLst>
              <a:ext uri="{FF2B5EF4-FFF2-40B4-BE49-F238E27FC236}">
                <a16:creationId xmlns:a16="http://schemas.microsoft.com/office/drawing/2014/main" id="{84EB1496-2C81-3666-6958-5B5B87BF5DA1}"/>
              </a:ext>
            </a:extLst>
          </p:cNvPr>
          <p:cNvCxnSpPr>
            <a:cxnSpLocks/>
            <a:stCxn id="3" idx="3"/>
            <a:endCxn id="6" idx="1"/>
          </p:cNvCxnSpPr>
          <p:nvPr/>
        </p:nvCxnSpPr>
        <p:spPr>
          <a:xfrm>
            <a:off x="5023788" y="5556942"/>
            <a:ext cx="1072211" cy="16604"/>
          </a:xfrm>
          <a:prstGeom prst="straightConnector1">
            <a:avLst/>
          </a:prstGeom>
          <a:ln w="25400">
            <a:solidFill>
              <a:schemeClr val="tx1"/>
            </a:solidFill>
            <a:headEnd type="oval" w="lg" len="lg"/>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E09DE225-52B1-7E5E-6FA0-758E009A43DE}"/>
              </a:ext>
            </a:extLst>
          </p:cNvPr>
          <p:cNvSpPr txBox="1"/>
          <p:nvPr/>
        </p:nvSpPr>
        <p:spPr>
          <a:xfrm>
            <a:off x="5080924" y="5229299"/>
            <a:ext cx="1015074" cy="276999"/>
          </a:xfrm>
          <a:prstGeom prst="rect">
            <a:avLst/>
          </a:prstGeom>
          <a:noFill/>
        </p:spPr>
        <p:txBody>
          <a:bodyPr wrap="square" rtlCol="0">
            <a:spAutoFit/>
          </a:bodyPr>
          <a:lstStyle/>
          <a:p>
            <a:r>
              <a:rPr lang="en-US" sz="1200" dirty="0"/>
              <a:t>assignTo_2</a:t>
            </a:r>
          </a:p>
        </p:txBody>
      </p:sp>
      <p:sp>
        <p:nvSpPr>
          <p:cNvPr id="9" name="Rectangle 8">
            <a:extLst>
              <a:ext uri="{FF2B5EF4-FFF2-40B4-BE49-F238E27FC236}">
                <a16:creationId xmlns:a16="http://schemas.microsoft.com/office/drawing/2014/main" id="{92916BDC-4C57-A3C9-8408-EF41EFAC3D91}"/>
              </a:ext>
            </a:extLst>
          </p:cNvPr>
          <p:cNvSpPr/>
          <p:nvPr/>
        </p:nvSpPr>
        <p:spPr>
          <a:xfrm>
            <a:off x="9120122" y="5090371"/>
            <a:ext cx="204862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OrgUnit</a:t>
            </a:r>
            <a:endParaRPr lang="en-US" sz="1200" b="1" dirty="0">
              <a:solidFill>
                <a:schemeClr val="tx1"/>
              </a:solidFill>
            </a:endParaRPr>
          </a:p>
          <a:p>
            <a:r>
              <a:rPr lang="en-US" sz="1200" dirty="0">
                <a:solidFill>
                  <a:schemeClr val="tx1"/>
                </a:solidFill>
              </a:rPr>
              <a:t>ID:02065</a:t>
            </a:r>
          </a:p>
          <a:p>
            <a:r>
              <a:rPr lang="en-US" sz="1200" dirty="0" err="1">
                <a:solidFill>
                  <a:schemeClr val="tx1"/>
                </a:solidFill>
              </a:rPr>
              <a:t>Label:”Officers</a:t>
            </a:r>
            <a:r>
              <a:rPr lang="en-US" sz="1200" dirty="0">
                <a:solidFill>
                  <a:schemeClr val="tx1"/>
                </a:solidFill>
              </a:rPr>
              <a:t>”</a:t>
            </a:r>
          </a:p>
          <a:p>
            <a:br>
              <a:rPr lang="en-US" sz="1200" dirty="0">
                <a:solidFill>
                  <a:schemeClr val="tx1"/>
                </a:solidFill>
              </a:rPr>
            </a:br>
            <a:endParaRPr lang="en-US" sz="1200" dirty="0">
              <a:solidFill>
                <a:schemeClr val="tx1"/>
              </a:solidFill>
            </a:endParaRPr>
          </a:p>
        </p:txBody>
      </p:sp>
      <p:cxnSp>
        <p:nvCxnSpPr>
          <p:cNvPr id="10" name="Straight Connector 24">
            <a:extLst>
              <a:ext uri="{FF2B5EF4-FFF2-40B4-BE49-F238E27FC236}">
                <a16:creationId xmlns:a16="http://schemas.microsoft.com/office/drawing/2014/main" id="{A585835E-96CD-D125-F73C-EC90F828B731}"/>
              </a:ext>
            </a:extLst>
          </p:cNvPr>
          <p:cNvCxnSpPr>
            <a:cxnSpLocks/>
            <a:stCxn id="9" idx="1"/>
            <a:endCxn id="6" idx="3"/>
          </p:cNvCxnSpPr>
          <p:nvPr/>
        </p:nvCxnSpPr>
        <p:spPr>
          <a:xfrm rot="10800000">
            <a:off x="7776030" y="5573546"/>
            <a:ext cx="1344093"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8660E114-420E-DE13-9BED-B44A634F2A78}"/>
              </a:ext>
            </a:extLst>
          </p:cNvPr>
          <p:cNvSpPr/>
          <p:nvPr/>
        </p:nvSpPr>
        <p:spPr>
          <a:xfrm>
            <a:off x="6575858" y="1303644"/>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Ends</a:t>
            </a:r>
            <a:br>
              <a:rPr lang="en-US" sz="1200" dirty="0">
                <a:solidFill>
                  <a:schemeClr val="tx1"/>
                </a:solidFill>
              </a:rPr>
            </a:br>
            <a:r>
              <a:rPr lang="en-US" sz="1200" dirty="0">
                <a:solidFill>
                  <a:schemeClr val="tx1"/>
                </a:solidFill>
              </a:rPr>
              <a:t>ID:77103</a:t>
            </a:r>
          </a:p>
          <a:p>
            <a:r>
              <a:rPr lang="en-US" sz="1200" dirty="0" err="1">
                <a:solidFill>
                  <a:schemeClr val="tx1"/>
                </a:solidFill>
              </a:rPr>
              <a:t>Label:”Grow</a:t>
            </a:r>
            <a:r>
              <a:rPr lang="en-US" sz="1200" dirty="0">
                <a:solidFill>
                  <a:schemeClr val="tx1"/>
                </a:solidFill>
              </a:rPr>
              <a:t> high value customers”</a:t>
            </a:r>
          </a:p>
          <a:p>
            <a:endParaRPr lang="en-US" sz="1200" dirty="0">
              <a:solidFill>
                <a:schemeClr val="tx1"/>
              </a:solidFill>
            </a:endParaRPr>
          </a:p>
        </p:txBody>
      </p:sp>
      <p:cxnSp>
        <p:nvCxnSpPr>
          <p:cNvPr id="18" name="Straight Connector 24">
            <a:extLst>
              <a:ext uri="{FF2B5EF4-FFF2-40B4-BE49-F238E27FC236}">
                <a16:creationId xmlns:a16="http://schemas.microsoft.com/office/drawing/2014/main" id="{DAE170DB-1D9E-8212-948A-1BCDE1755B2A}"/>
              </a:ext>
            </a:extLst>
          </p:cNvPr>
          <p:cNvCxnSpPr>
            <a:cxnSpLocks/>
            <a:stCxn id="56" idx="1"/>
            <a:endCxn id="2" idx="3"/>
          </p:cNvCxnSpPr>
          <p:nvPr/>
        </p:nvCxnSpPr>
        <p:spPr>
          <a:xfrm rot="10800000">
            <a:off x="2116074" y="1767201"/>
            <a:ext cx="1280286" cy="1082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8699352B-98A0-26D7-8473-FD7B9B9B09CD}"/>
              </a:ext>
            </a:extLst>
          </p:cNvPr>
          <p:cNvSpPr txBox="1"/>
          <p:nvPr/>
        </p:nvSpPr>
        <p:spPr>
          <a:xfrm>
            <a:off x="2423405" y="1416045"/>
            <a:ext cx="1015074" cy="276999"/>
          </a:xfrm>
          <a:prstGeom prst="rect">
            <a:avLst/>
          </a:prstGeom>
          <a:noFill/>
        </p:spPr>
        <p:txBody>
          <a:bodyPr wrap="square" rtlCol="0">
            <a:spAutoFit/>
          </a:bodyPr>
          <a:lstStyle/>
          <a:p>
            <a:r>
              <a:rPr lang="en-US" sz="1200" dirty="0"/>
              <a:t>produces</a:t>
            </a:r>
          </a:p>
        </p:txBody>
      </p:sp>
      <p:sp>
        <p:nvSpPr>
          <p:cNvPr id="22" name="TextBox 21">
            <a:extLst>
              <a:ext uri="{FF2B5EF4-FFF2-40B4-BE49-F238E27FC236}">
                <a16:creationId xmlns:a16="http://schemas.microsoft.com/office/drawing/2014/main" id="{AB52CB75-6C78-C2D5-0850-05BA05EF3EA1}"/>
              </a:ext>
            </a:extLst>
          </p:cNvPr>
          <p:cNvSpPr txBox="1"/>
          <p:nvPr/>
        </p:nvSpPr>
        <p:spPr>
          <a:xfrm>
            <a:off x="7940539" y="5229300"/>
            <a:ext cx="1015074" cy="276999"/>
          </a:xfrm>
          <a:prstGeom prst="rect">
            <a:avLst/>
          </a:prstGeom>
          <a:noFill/>
        </p:spPr>
        <p:txBody>
          <a:bodyPr wrap="square" rtlCol="0">
            <a:spAutoFit/>
          </a:bodyPr>
          <a:lstStyle/>
          <a:p>
            <a:r>
              <a:rPr lang="en-US" sz="1200" dirty="0"/>
              <a:t>belongsTo_1</a:t>
            </a:r>
          </a:p>
        </p:txBody>
      </p:sp>
      <p:sp>
        <p:nvSpPr>
          <p:cNvPr id="24" name="Rectangle 23">
            <a:extLst>
              <a:ext uri="{FF2B5EF4-FFF2-40B4-BE49-F238E27FC236}">
                <a16:creationId xmlns:a16="http://schemas.microsoft.com/office/drawing/2014/main" id="{36DBD1A3-99E9-B194-2CDA-A5E1A024B789}"/>
              </a:ext>
            </a:extLst>
          </p:cNvPr>
          <p:cNvSpPr/>
          <p:nvPr/>
        </p:nvSpPr>
        <p:spPr>
          <a:xfrm>
            <a:off x="3364656" y="30438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ID:38299</a:t>
            </a:r>
          </a:p>
          <a:p>
            <a:r>
              <a:rPr lang="en-US" sz="1200" dirty="0" err="1">
                <a:solidFill>
                  <a:schemeClr val="tx1"/>
                </a:solidFill>
              </a:rPr>
              <a:t>Label:”Define</a:t>
            </a:r>
            <a:r>
              <a:rPr lang="en-US" sz="1200" dirty="0">
                <a:solidFill>
                  <a:schemeClr val="tx1"/>
                </a:solidFill>
              </a:rPr>
              <a:t> Means to Ends”</a:t>
            </a:r>
          </a:p>
          <a:p>
            <a:endParaRPr lang="en-US" sz="1200" dirty="0">
              <a:solidFill>
                <a:schemeClr val="tx1"/>
              </a:solidFill>
            </a:endParaRPr>
          </a:p>
        </p:txBody>
      </p:sp>
      <p:cxnSp>
        <p:nvCxnSpPr>
          <p:cNvPr id="25" name="Straight Connector 24">
            <a:extLst>
              <a:ext uri="{FF2B5EF4-FFF2-40B4-BE49-F238E27FC236}">
                <a16:creationId xmlns:a16="http://schemas.microsoft.com/office/drawing/2014/main" id="{F4551FFE-7D45-1EBE-CA68-527A3778B26C}"/>
              </a:ext>
            </a:extLst>
          </p:cNvPr>
          <p:cNvCxnSpPr>
            <a:cxnSpLocks/>
            <a:stCxn id="24" idx="1"/>
            <a:endCxn id="2" idx="3"/>
          </p:cNvCxnSpPr>
          <p:nvPr/>
        </p:nvCxnSpPr>
        <p:spPr>
          <a:xfrm rot="10800000">
            <a:off x="2116074" y="1767201"/>
            <a:ext cx="1248582" cy="1759805"/>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28" name="Rectangle 27">
            <a:extLst>
              <a:ext uri="{FF2B5EF4-FFF2-40B4-BE49-F238E27FC236}">
                <a16:creationId xmlns:a16="http://schemas.microsoft.com/office/drawing/2014/main" id="{DB381435-6C66-5D34-02D7-2C2DE159B08E}"/>
              </a:ext>
            </a:extLst>
          </p:cNvPr>
          <p:cNvSpPr/>
          <p:nvPr/>
        </p:nvSpPr>
        <p:spPr>
          <a:xfrm>
            <a:off x="6575857" y="304383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Means</a:t>
            </a:r>
            <a:br>
              <a:rPr lang="en-US" sz="1200" dirty="0">
                <a:solidFill>
                  <a:schemeClr val="tx1"/>
                </a:solidFill>
              </a:rPr>
            </a:br>
            <a:r>
              <a:rPr lang="en-US" sz="1200" dirty="0">
                <a:solidFill>
                  <a:schemeClr val="tx1"/>
                </a:solidFill>
              </a:rPr>
              <a:t>ID:77104</a:t>
            </a:r>
          </a:p>
          <a:p>
            <a:r>
              <a:rPr lang="en-US" sz="1200" dirty="0" err="1">
                <a:solidFill>
                  <a:schemeClr val="tx1"/>
                </a:solidFill>
              </a:rPr>
              <a:t>Label:”Design</a:t>
            </a:r>
            <a:r>
              <a:rPr lang="en-US" sz="1200" dirty="0">
                <a:solidFill>
                  <a:schemeClr val="tx1"/>
                </a:solidFill>
              </a:rPr>
              <a:t> increased product capability”</a:t>
            </a:r>
          </a:p>
          <a:p>
            <a:endParaRPr lang="en-US" sz="1200" dirty="0">
              <a:solidFill>
                <a:schemeClr val="tx1"/>
              </a:solidFill>
            </a:endParaRPr>
          </a:p>
        </p:txBody>
      </p:sp>
      <p:cxnSp>
        <p:nvCxnSpPr>
          <p:cNvPr id="29" name="Straight Connector 24">
            <a:extLst>
              <a:ext uri="{FF2B5EF4-FFF2-40B4-BE49-F238E27FC236}">
                <a16:creationId xmlns:a16="http://schemas.microsoft.com/office/drawing/2014/main" id="{3BB6507E-57F0-FFA7-AB67-91DCE255650B}"/>
              </a:ext>
            </a:extLst>
          </p:cNvPr>
          <p:cNvCxnSpPr>
            <a:cxnSpLocks/>
            <a:stCxn id="28" idx="1"/>
            <a:endCxn id="24" idx="3"/>
          </p:cNvCxnSpPr>
          <p:nvPr/>
        </p:nvCxnSpPr>
        <p:spPr>
          <a:xfrm rot="10800000">
            <a:off x="5044687" y="3527005"/>
            <a:ext cx="1531171" cy="1270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cxnSp>
        <p:nvCxnSpPr>
          <p:cNvPr id="32" name="Straight Connector 24">
            <a:extLst>
              <a:ext uri="{FF2B5EF4-FFF2-40B4-BE49-F238E27FC236}">
                <a16:creationId xmlns:a16="http://schemas.microsoft.com/office/drawing/2014/main" id="{1F1C9691-28A1-BFE8-4F90-4892315F97CC}"/>
              </a:ext>
            </a:extLst>
          </p:cNvPr>
          <p:cNvCxnSpPr>
            <a:cxnSpLocks/>
            <a:stCxn id="17" idx="2"/>
            <a:endCxn id="28" idx="0"/>
          </p:cNvCxnSpPr>
          <p:nvPr/>
        </p:nvCxnSpPr>
        <p:spPr>
          <a:xfrm rot="5400000">
            <a:off x="7028955" y="2656911"/>
            <a:ext cx="773837" cy="1"/>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35" name="TextBox 34">
            <a:extLst>
              <a:ext uri="{FF2B5EF4-FFF2-40B4-BE49-F238E27FC236}">
                <a16:creationId xmlns:a16="http://schemas.microsoft.com/office/drawing/2014/main" id="{1D9B2E6A-568A-C957-640C-BD8A520AB6B0}"/>
              </a:ext>
            </a:extLst>
          </p:cNvPr>
          <p:cNvSpPr txBox="1"/>
          <p:nvPr/>
        </p:nvSpPr>
        <p:spPr>
          <a:xfrm>
            <a:off x="7433003" y="2612617"/>
            <a:ext cx="1015074" cy="276999"/>
          </a:xfrm>
          <a:prstGeom prst="rect">
            <a:avLst/>
          </a:prstGeom>
          <a:noFill/>
        </p:spPr>
        <p:txBody>
          <a:bodyPr wrap="square" rtlCol="0">
            <a:spAutoFit/>
          </a:bodyPr>
          <a:lstStyle/>
          <a:p>
            <a:r>
              <a:rPr lang="en-US" sz="1200" dirty="0"/>
              <a:t>expects_0</a:t>
            </a:r>
          </a:p>
        </p:txBody>
      </p:sp>
      <p:sp>
        <p:nvSpPr>
          <p:cNvPr id="39" name="Rectangle 38">
            <a:extLst>
              <a:ext uri="{FF2B5EF4-FFF2-40B4-BE49-F238E27FC236}">
                <a16:creationId xmlns:a16="http://schemas.microsoft.com/office/drawing/2014/main" id="{2AB4A4D2-E7DC-95BD-A5A4-9C18AFE855E8}"/>
              </a:ext>
            </a:extLst>
          </p:cNvPr>
          <p:cNvSpPr/>
          <p:nvPr/>
        </p:nvSpPr>
        <p:spPr>
          <a:xfrm>
            <a:off x="9338826" y="2751116"/>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ID:44293</a:t>
            </a:r>
          </a:p>
          <a:p>
            <a:r>
              <a:rPr lang="en-US" sz="1200" dirty="0" err="1">
                <a:solidFill>
                  <a:schemeClr val="tx1"/>
                </a:solidFill>
              </a:rPr>
              <a:t>Label:”Product</a:t>
            </a:r>
            <a:r>
              <a:rPr lang="en-US" sz="1200" dirty="0">
                <a:solidFill>
                  <a:schemeClr val="tx1"/>
                </a:solidFill>
              </a:rPr>
              <a:t> development”</a:t>
            </a:r>
          </a:p>
          <a:p>
            <a:br>
              <a:rPr lang="en-US" sz="1200" dirty="0">
                <a:solidFill>
                  <a:schemeClr val="tx1"/>
                </a:solidFill>
              </a:rPr>
            </a:br>
            <a:endParaRPr lang="en-US" sz="1200" dirty="0">
              <a:solidFill>
                <a:schemeClr val="tx1"/>
              </a:solidFill>
            </a:endParaRPr>
          </a:p>
        </p:txBody>
      </p:sp>
      <p:cxnSp>
        <p:nvCxnSpPr>
          <p:cNvPr id="40" name="Straight Connector 24">
            <a:extLst>
              <a:ext uri="{FF2B5EF4-FFF2-40B4-BE49-F238E27FC236}">
                <a16:creationId xmlns:a16="http://schemas.microsoft.com/office/drawing/2014/main" id="{36B8CEBB-D15E-C473-4FA9-61FDE444382C}"/>
              </a:ext>
            </a:extLst>
          </p:cNvPr>
          <p:cNvCxnSpPr>
            <a:cxnSpLocks/>
            <a:stCxn id="39" idx="1"/>
            <a:endCxn id="28" idx="3"/>
          </p:cNvCxnSpPr>
          <p:nvPr/>
        </p:nvCxnSpPr>
        <p:spPr>
          <a:xfrm rot="10800000" flipV="1">
            <a:off x="8255888" y="3234291"/>
            <a:ext cx="1082939" cy="292714"/>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B13F4BBA-A5D6-201F-AD55-9E8E36CB0E84}"/>
              </a:ext>
            </a:extLst>
          </p:cNvPr>
          <p:cNvSpPr txBox="1"/>
          <p:nvPr/>
        </p:nvSpPr>
        <p:spPr>
          <a:xfrm>
            <a:off x="8517983" y="2970110"/>
            <a:ext cx="1015074" cy="276999"/>
          </a:xfrm>
          <a:prstGeom prst="rect">
            <a:avLst/>
          </a:prstGeom>
          <a:noFill/>
        </p:spPr>
        <p:txBody>
          <a:bodyPr wrap="square" rtlCol="0">
            <a:spAutoFit/>
          </a:bodyPr>
          <a:lstStyle/>
          <a:p>
            <a:r>
              <a:rPr lang="en-US" sz="1200" dirty="0"/>
              <a:t>uses_0</a:t>
            </a:r>
          </a:p>
        </p:txBody>
      </p:sp>
      <p:sp>
        <p:nvSpPr>
          <p:cNvPr id="44" name="TextBox 43">
            <a:extLst>
              <a:ext uri="{FF2B5EF4-FFF2-40B4-BE49-F238E27FC236}">
                <a16:creationId xmlns:a16="http://schemas.microsoft.com/office/drawing/2014/main" id="{0ABC0A36-E1DF-74C3-B6D0-C7091704D3CC}"/>
              </a:ext>
            </a:extLst>
          </p:cNvPr>
          <p:cNvSpPr txBox="1"/>
          <p:nvPr/>
        </p:nvSpPr>
        <p:spPr>
          <a:xfrm>
            <a:off x="5326218" y="3224683"/>
            <a:ext cx="1015074" cy="276999"/>
          </a:xfrm>
          <a:prstGeom prst="rect">
            <a:avLst/>
          </a:prstGeom>
          <a:noFill/>
        </p:spPr>
        <p:txBody>
          <a:bodyPr wrap="square" rtlCol="0">
            <a:spAutoFit/>
          </a:bodyPr>
          <a:lstStyle/>
          <a:p>
            <a:r>
              <a:rPr lang="en-US" sz="1200" dirty="0" err="1"/>
              <a:t>stateOf</a:t>
            </a:r>
            <a:endParaRPr lang="en-US" sz="1200" dirty="0"/>
          </a:p>
        </p:txBody>
      </p:sp>
      <p:sp>
        <p:nvSpPr>
          <p:cNvPr id="47" name="Rectangle 46">
            <a:extLst>
              <a:ext uri="{FF2B5EF4-FFF2-40B4-BE49-F238E27FC236}">
                <a16:creationId xmlns:a16="http://schemas.microsoft.com/office/drawing/2014/main" id="{9115D466-F54F-FC5C-C419-3B61A7E2C758}"/>
              </a:ext>
            </a:extLst>
          </p:cNvPr>
          <p:cNvSpPr/>
          <p:nvPr/>
        </p:nvSpPr>
        <p:spPr>
          <a:xfrm>
            <a:off x="9338826" y="1309994"/>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err="1">
                <a:solidFill>
                  <a:schemeClr val="tx1"/>
                </a:solidFill>
              </a:rPr>
              <a:t>ValueItem</a:t>
            </a:r>
            <a:endParaRPr lang="en-US" sz="1200" b="1" dirty="0">
              <a:solidFill>
                <a:schemeClr val="tx1"/>
              </a:solidFill>
            </a:endParaRPr>
          </a:p>
          <a:p>
            <a:r>
              <a:rPr lang="en-US" sz="1200" dirty="0">
                <a:solidFill>
                  <a:schemeClr val="tx1"/>
                </a:solidFill>
              </a:rPr>
              <a:t>ID:12248</a:t>
            </a:r>
          </a:p>
          <a:p>
            <a:r>
              <a:rPr lang="en-US" sz="1200" dirty="0" err="1">
                <a:solidFill>
                  <a:schemeClr val="tx1"/>
                </a:solidFill>
              </a:rPr>
              <a:t>Label:”Product</a:t>
            </a:r>
            <a:r>
              <a:rPr lang="en-US" sz="1200" dirty="0">
                <a:solidFill>
                  <a:schemeClr val="tx1"/>
                </a:solidFill>
              </a:rPr>
              <a:t> capability at price point”</a:t>
            </a:r>
          </a:p>
          <a:p>
            <a:br>
              <a:rPr lang="en-US" sz="1200" dirty="0">
                <a:solidFill>
                  <a:schemeClr val="tx1"/>
                </a:solidFill>
              </a:rPr>
            </a:br>
            <a:endParaRPr lang="en-US" sz="1200" dirty="0">
              <a:solidFill>
                <a:schemeClr val="tx1"/>
              </a:solidFill>
            </a:endParaRPr>
          </a:p>
        </p:txBody>
      </p:sp>
      <p:cxnSp>
        <p:nvCxnSpPr>
          <p:cNvPr id="48" name="Straight Connector 24">
            <a:extLst>
              <a:ext uri="{FF2B5EF4-FFF2-40B4-BE49-F238E27FC236}">
                <a16:creationId xmlns:a16="http://schemas.microsoft.com/office/drawing/2014/main" id="{7F439913-5B81-C0E6-49C4-9DB1ECD14337}"/>
              </a:ext>
            </a:extLst>
          </p:cNvPr>
          <p:cNvCxnSpPr>
            <a:cxnSpLocks/>
            <a:stCxn id="47" idx="1"/>
            <a:endCxn id="17" idx="3"/>
          </p:cNvCxnSpPr>
          <p:nvPr/>
        </p:nvCxnSpPr>
        <p:spPr>
          <a:xfrm rot="10800000">
            <a:off x="8255888" y="1786819"/>
            <a:ext cx="1082938" cy="6350"/>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51" name="TextBox 50">
            <a:extLst>
              <a:ext uri="{FF2B5EF4-FFF2-40B4-BE49-F238E27FC236}">
                <a16:creationId xmlns:a16="http://schemas.microsoft.com/office/drawing/2014/main" id="{2414C6C8-2831-2293-10BB-F858B352B9F0}"/>
              </a:ext>
            </a:extLst>
          </p:cNvPr>
          <p:cNvSpPr txBox="1"/>
          <p:nvPr/>
        </p:nvSpPr>
        <p:spPr>
          <a:xfrm>
            <a:off x="8274769" y="1490200"/>
            <a:ext cx="1015074" cy="276999"/>
          </a:xfrm>
          <a:prstGeom prst="rect">
            <a:avLst/>
          </a:prstGeom>
          <a:noFill/>
        </p:spPr>
        <p:txBody>
          <a:bodyPr wrap="square" rtlCol="0">
            <a:spAutoFit/>
          </a:bodyPr>
          <a:lstStyle/>
          <a:p>
            <a:r>
              <a:rPr lang="en-US" sz="1200" dirty="0"/>
              <a:t>baseline_1</a:t>
            </a:r>
          </a:p>
        </p:txBody>
      </p:sp>
      <p:sp>
        <p:nvSpPr>
          <p:cNvPr id="56" name="Rectangle 55">
            <a:extLst>
              <a:ext uri="{FF2B5EF4-FFF2-40B4-BE49-F238E27FC236}">
                <a16:creationId xmlns:a16="http://schemas.microsoft.com/office/drawing/2014/main" id="{94794A63-88A4-564F-FE76-D7AE33E387DE}"/>
              </a:ext>
            </a:extLst>
          </p:cNvPr>
          <p:cNvSpPr/>
          <p:nvPr/>
        </p:nvSpPr>
        <p:spPr>
          <a:xfrm>
            <a:off x="3396360" y="1294850"/>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Outcome</a:t>
            </a:r>
            <a:br>
              <a:rPr lang="en-US" sz="1200" dirty="0">
                <a:solidFill>
                  <a:schemeClr val="tx1"/>
                </a:solidFill>
              </a:rPr>
            </a:br>
            <a:r>
              <a:rPr lang="en-US" sz="1200" dirty="0">
                <a:solidFill>
                  <a:schemeClr val="tx1"/>
                </a:solidFill>
              </a:rPr>
              <a:t>ID:38298</a:t>
            </a:r>
          </a:p>
          <a:p>
            <a:r>
              <a:rPr lang="en-US" sz="1200" dirty="0" err="1">
                <a:solidFill>
                  <a:schemeClr val="tx1"/>
                </a:solidFill>
              </a:rPr>
              <a:t>Label:”Define</a:t>
            </a:r>
            <a:r>
              <a:rPr lang="en-US" sz="1200" dirty="0">
                <a:solidFill>
                  <a:schemeClr val="tx1"/>
                </a:solidFill>
              </a:rPr>
              <a:t> Ends”</a:t>
            </a:r>
          </a:p>
          <a:p>
            <a:endParaRPr lang="en-US" sz="1200" dirty="0">
              <a:solidFill>
                <a:schemeClr val="tx1"/>
              </a:solidFill>
            </a:endParaRPr>
          </a:p>
        </p:txBody>
      </p:sp>
      <p:cxnSp>
        <p:nvCxnSpPr>
          <p:cNvPr id="65" name="Straight Connector 24">
            <a:extLst>
              <a:ext uri="{FF2B5EF4-FFF2-40B4-BE49-F238E27FC236}">
                <a16:creationId xmlns:a16="http://schemas.microsoft.com/office/drawing/2014/main" id="{45389789-2460-9F40-27ED-FB7313394103}"/>
              </a:ext>
            </a:extLst>
          </p:cNvPr>
          <p:cNvCxnSpPr>
            <a:cxnSpLocks/>
            <a:stCxn id="17" idx="1"/>
            <a:endCxn id="56" idx="3"/>
          </p:cNvCxnSpPr>
          <p:nvPr/>
        </p:nvCxnSpPr>
        <p:spPr>
          <a:xfrm rot="10800000">
            <a:off x="5076390" y="1778025"/>
            <a:ext cx="1499468" cy="8794"/>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76" name="Rectangle 75">
            <a:extLst>
              <a:ext uri="{FF2B5EF4-FFF2-40B4-BE49-F238E27FC236}">
                <a16:creationId xmlns:a16="http://schemas.microsoft.com/office/drawing/2014/main" id="{FA2F97EE-8339-9C8D-44EB-99629CDBC5F7}"/>
              </a:ext>
            </a:extLst>
          </p:cNvPr>
          <p:cNvSpPr/>
          <p:nvPr/>
        </p:nvSpPr>
        <p:spPr>
          <a:xfrm>
            <a:off x="9338826" y="3933562"/>
            <a:ext cx="1680030" cy="96634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r>
              <a:rPr lang="en-US" sz="1200" b="1" dirty="0">
                <a:solidFill>
                  <a:schemeClr val="tx1"/>
                </a:solidFill>
              </a:rPr>
              <a:t>Capability</a:t>
            </a:r>
          </a:p>
          <a:p>
            <a:r>
              <a:rPr lang="en-US" sz="1200" dirty="0">
                <a:solidFill>
                  <a:schemeClr val="tx1"/>
                </a:solidFill>
              </a:rPr>
              <a:t>ID:63863</a:t>
            </a:r>
          </a:p>
          <a:p>
            <a:r>
              <a:rPr lang="en-US" sz="1200" dirty="0" err="1">
                <a:solidFill>
                  <a:schemeClr val="tx1"/>
                </a:solidFill>
              </a:rPr>
              <a:t>Label:”Material</a:t>
            </a:r>
            <a:r>
              <a:rPr lang="en-US" sz="1200" dirty="0">
                <a:solidFill>
                  <a:schemeClr val="tx1"/>
                </a:solidFill>
              </a:rPr>
              <a:t> Management”</a:t>
            </a:r>
          </a:p>
          <a:p>
            <a:br>
              <a:rPr lang="en-US" sz="1200" dirty="0">
                <a:solidFill>
                  <a:schemeClr val="tx1"/>
                </a:solidFill>
              </a:rPr>
            </a:br>
            <a:endParaRPr lang="en-US" sz="1200" dirty="0">
              <a:solidFill>
                <a:schemeClr val="tx1"/>
              </a:solidFill>
            </a:endParaRPr>
          </a:p>
        </p:txBody>
      </p:sp>
      <p:cxnSp>
        <p:nvCxnSpPr>
          <p:cNvPr id="77" name="Straight Connector 24">
            <a:extLst>
              <a:ext uri="{FF2B5EF4-FFF2-40B4-BE49-F238E27FC236}">
                <a16:creationId xmlns:a16="http://schemas.microsoft.com/office/drawing/2014/main" id="{B60E8015-2CF7-83F1-8375-E9D754E0479E}"/>
              </a:ext>
            </a:extLst>
          </p:cNvPr>
          <p:cNvCxnSpPr>
            <a:cxnSpLocks/>
            <a:stCxn id="76" idx="1"/>
            <a:endCxn id="28" idx="3"/>
          </p:cNvCxnSpPr>
          <p:nvPr/>
        </p:nvCxnSpPr>
        <p:spPr>
          <a:xfrm rot="10800000">
            <a:off x="8255888" y="3527005"/>
            <a:ext cx="1082939" cy="889732"/>
          </a:xfrm>
          <a:prstGeom prst="bentConnector3">
            <a:avLst>
              <a:gd name="adj1" fmla="val 50000"/>
            </a:avLst>
          </a:prstGeom>
          <a:ln w="25400">
            <a:solidFill>
              <a:schemeClr val="tx1"/>
            </a:solidFill>
            <a:headEnd type="arrow" w="lg" len="lg"/>
          </a:ln>
        </p:spPr>
        <p:style>
          <a:lnRef idx="2">
            <a:schemeClr val="accent1"/>
          </a:lnRef>
          <a:fillRef idx="0">
            <a:schemeClr val="accent1"/>
          </a:fillRef>
          <a:effectRef idx="1">
            <a:schemeClr val="accent1"/>
          </a:effectRef>
          <a:fontRef idx="minor">
            <a:schemeClr val="tx1"/>
          </a:fontRef>
        </p:style>
      </p:cxnSp>
      <p:sp>
        <p:nvSpPr>
          <p:cNvPr id="80" name="TextBox 79">
            <a:extLst>
              <a:ext uri="{FF2B5EF4-FFF2-40B4-BE49-F238E27FC236}">
                <a16:creationId xmlns:a16="http://schemas.microsoft.com/office/drawing/2014/main" id="{4AED3F04-4D4E-BC6D-C64F-71A1A94D0B4D}"/>
              </a:ext>
            </a:extLst>
          </p:cNvPr>
          <p:cNvSpPr txBox="1"/>
          <p:nvPr/>
        </p:nvSpPr>
        <p:spPr>
          <a:xfrm>
            <a:off x="5492920" y="1450152"/>
            <a:ext cx="1015074" cy="276999"/>
          </a:xfrm>
          <a:prstGeom prst="rect">
            <a:avLst/>
          </a:prstGeom>
          <a:noFill/>
        </p:spPr>
        <p:txBody>
          <a:bodyPr wrap="square" rtlCol="0">
            <a:spAutoFit/>
          </a:bodyPr>
          <a:lstStyle/>
          <a:p>
            <a:r>
              <a:rPr lang="en-US" sz="1200" dirty="0" err="1"/>
              <a:t>stateOf</a:t>
            </a:r>
            <a:endParaRPr lang="en-US" sz="1200" dirty="0"/>
          </a:p>
        </p:txBody>
      </p:sp>
      <p:sp>
        <p:nvSpPr>
          <p:cNvPr id="81" name="TextBox 80">
            <a:extLst>
              <a:ext uri="{FF2B5EF4-FFF2-40B4-BE49-F238E27FC236}">
                <a16:creationId xmlns:a16="http://schemas.microsoft.com/office/drawing/2014/main" id="{FC4CE221-2A30-B031-6E9F-BE0B3A56433B}"/>
              </a:ext>
            </a:extLst>
          </p:cNvPr>
          <p:cNvSpPr txBox="1"/>
          <p:nvPr/>
        </p:nvSpPr>
        <p:spPr>
          <a:xfrm>
            <a:off x="7784026" y="4132854"/>
            <a:ext cx="1015074" cy="276999"/>
          </a:xfrm>
          <a:prstGeom prst="rect">
            <a:avLst/>
          </a:prstGeom>
          <a:noFill/>
        </p:spPr>
        <p:txBody>
          <a:bodyPr wrap="square" rtlCol="0">
            <a:spAutoFit/>
          </a:bodyPr>
          <a:lstStyle/>
          <a:p>
            <a:r>
              <a:rPr lang="en-US" sz="1200" dirty="0"/>
              <a:t>baseline_4</a:t>
            </a:r>
          </a:p>
        </p:txBody>
      </p:sp>
    </p:spTree>
    <p:extLst>
      <p:ext uri="{BB962C8B-B14F-4D97-AF65-F5344CB8AC3E}">
        <p14:creationId xmlns:p14="http://schemas.microsoft.com/office/powerpoint/2010/main" val="29825698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31222</TotalTime>
  <Words>2572</Words>
  <Application>Microsoft Office PowerPoint</Application>
  <PresentationFormat>Widescreen</PresentationFormat>
  <Paragraphs>615</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Aptos</vt:lpstr>
      <vt:lpstr>Aptos Display</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Rhyne</dc:creator>
  <cp:lastModifiedBy>James Rhyne</cp:lastModifiedBy>
  <cp:revision>3</cp:revision>
  <dcterms:created xsi:type="dcterms:W3CDTF">2024-06-10T18:59:06Z</dcterms:created>
  <dcterms:modified xsi:type="dcterms:W3CDTF">2024-09-26T18:08:25Z</dcterms:modified>
</cp:coreProperties>
</file>